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608" r:id="rId2"/>
    <p:sldMasterId id="2147484612" r:id="rId3"/>
    <p:sldMasterId id="2147484637" r:id="rId4"/>
  </p:sldMasterIdLst>
  <p:notesMasterIdLst>
    <p:notesMasterId r:id="rId60"/>
  </p:notesMasterIdLst>
  <p:handoutMasterIdLst>
    <p:handoutMasterId r:id="rId61"/>
  </p:handoutMasterIdLst>
  <p:sldIdLst>
    <p:sldId id="1809" r:id="rId5"/>
    <p:sldId id="1810" r:id="rId6"/>
    <p:sldId id="1702" r:id="rId7"/>
    <p:sldId id="1684" r:id="rId8"/>
    <p:sldId id="1745" r:id="rId9"/>
    <p:sldId id="1746" r:id="rId10"/>
    <p:sldId id="2090" r:id="rId11"/>
    <p:sldId id="1747" r:id="rId12"/>
    <p:sldId id="1797" r:id="rId13"/>
    <p:sldId id="1803" r:id="rId14"/>
    <p:sldId id="1798" r:id="rId15"/>
    <p:sldId id="1799" r:id="rId16"/>
    <p:sldId id="1800" r:id="rId17"/>
    <p:sldId id="1775" r:id="rId18"/>
    <p:sldId id="1776" r:id="rId19"/>
    <p:sldId id="1778" r:id="rId20"/>
    <p:sldId id="1749" r:id="rId21"/>
    <p:sldId id="1750" r:id="rId22"/>
    <p:sldId id="1751" r:id="rId23"/>
    <p:sldId id="1779" r:id="rId24"/>
    <p:sldId id="1780" r:id="rId25"/>
    <p:sldId id="1781" r:id="rId26"/>
    <p:sldId id="1782" r:id="rId27"/>
    <p:sldId id="1783" r:id="rId28"/>
    <p:sldId id="1753" r:id="rId29"/>
    <p:sldId id="1754" r:id="rId30"/>
    <p:sldId id="2091" r:id="rId31"/>
    <p:sldId id="1755" r:id="rId32"/>
    <p:sldId id="1784" r:id="rId33"/>
    <p:sldId id="1785" r:id="rId34"/>
    <p:sldId id="1786" r:id="rId35"/>
    <p:sldId id="1787" r:id="rId36"/>
    <p:sldId id="1788" r:id="rId37"/>
    <p:sldId id="1762" r:id="rId38"/>
    <p:sldId id="1763" r:id="rId39"/>
    <p:sldId id="1764" r:id="rId40"/>
    <p:sldId id="1792" r:id="rId41"/>
    <p:sldId id="1793" r:id="rId42"/>
    <p:sldId id="1794" r:id="rId43"/>
    <p:sldId id="1795" r:id="rId44"/>
    <p:sldId id="1757" r:id="rId45"/>
    <p:sldId id="1759" r:id="rId46"/>
    <p:sldId id="1801" r:id="rId47"/>
    <p:sldId id="1761" r:id="rId48"/>
    <p:sldId id="1789" r:id="rId49"/>
    <p:sldId id="1791" r:id="rId50"/>
    <p:sldId id="1767" r:id="rId51"/>
    <p:sldId id="1768" r:id="rId52"/>
    <p:sldId id="1769" r:id="rId53"/>
    <p:sldId id="1770" r:id="rId54"/>
    <p:sldId id="1796" r:id="rId55"/>
    <p:sldId id="1629" r:id="rId56"/>
    <p:sldId id="1811" r:id="rId57"/>
    <p:sldId id="1807" r:id="rId58"/>
    <p:sldId id="1808"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ain slides" id="{6290A1E8-AFB8-3548-8B68-764E854A696A}">
          <p14:sldIdLst>
            <p14:sldId id="1809"/>
            <p14:sldId id="1810"/>
            <p14:sldId id="1702"/>
            <p14:sldId id="1684"/>
            <p14:sldId id="1745"/>
            <p14:sldId id="1746"/>
            <p14:sldId id="2090"/>
            <p14:sldId id="1747"/>
            <p14:sldId id="1797"/>
            <p14:sldId id="1803"/>
            <p14:sldId id="1798"/>
            <p14:sldId id="1799"/>
            <p14:sldId id="1800"/>
            <p14:sldId id="1775"/>
            <p14:sldId id="1776"/>
            <p14:sldId id="1778"/>
            <p14:sldId id="1749"/>
            <p14:sldId id="1750"/>
            <p14:sldId id="1751"/>
            <p14:sldId id="1779"/>
            <p14:sldId id="1780"/>
            <p14:sldId id="1781"/>
            <p14:sldId id="1782"/>
            <p14:sldId id="1783"/>
            <p14:sldId id="1753"/>
            <p14:sldId id="1754"/>
            <p14:sldId id="2091"/>
            <p14:sldId id="1755"/>
            <p14:sldId id="1784"/>
            <p14:sldId id="1785"/>
            <p14:sldId id="1786"/>
            <p14:sldId id="1787"/>
            <p14:sldId id="1788"/>
            <p14:sldId id="1762"/>
            <p14:sldId id="1763"/>
            <p14:sldId id="1764"/>
            <p14:sldId id="1792"/>
            <p14:sldId id="1793"/>
            <p14:sldId id="1794"/>
            <p14:sldId id="1795"/>
            <p14:sldId id="1757"/>
            <p14:sldId id="1759"/>
            <p14:sldId id="1801"/>
            <p14:sldId id="1761"/>
            <p14:sldId id="1789"/>
            <p14:sldId id="1791"/>
            <p14:sldId id="1767"/>
            <p14:sldId id="1768"/>
            <p14:sldId id="1769"/>
            <p14:sldId id="1770"/>
            <p14:sldId id="1796"/>
            <p14:sldId id="1629"/>
            <p14:sldId id="1811"/>
            <p14:sldId id="1807"/>
            <p14:sldId id="18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77A2"/>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85" autoAdjust="0"/>
    <p:restoredTop sz="86378" autoAdjust="0"/>
  </p:normalViewPr>
  <p:slideViewPr>
    <p:cSldViewPr snapToGrid="0">
      <p:cViewPr varScale="1">
        <p:scale>
          <a:sx n="61" d="100"/>
          <a:sy n="61" d="100"/>
        </p:scale>
        <p:origin x="576" y="78"/>
      </p:cViewPr>
      <p:guideLst/>
    </p:cSldViewPr>
  </p:slideViewPr>
  <p:outlineViewPr>
    <p:cViewPr>
      <p:scale>
        <a:sx n="33" d="100"/>
        <a:sy n="33" d="100"/>
      </p:scale>
      <p:origin x="0" y="-22829"/>
    </p:cViewPr>
  </p:outlineViewPr>
  <p:notesTextViewPr>
    <p:cViewPr>
      <p:scale>
        <a:sx n="80" d="100"/>
        <a:sy n="80" d="100"/>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9/3/2020 10:37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9/3/2020 9:20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1162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69274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3912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104985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625434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399066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664878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54</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55</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400">
              <a:buFont typeface="Arial" panose="020B0604020202020204" pitchFamily="34" charset="0"/>
              <a:buChar char="•"/>
            </a:pPr>
            <a:r>
              <a:rPr lang="en-US" b="0" i="0">
                <a:solidFill>
                  <a:srgbClr val="171717"/>
                </a:solidFill>
                <a:effectLst/>
                <a:latin typeface="Segoe UI" panose="020B0502040204020203" pitchFamily="34" charset="0"/>
              </a:rPr>
              <a:t>Azure provides many ways to store your data. There are multiple database options like Azure SQL Server, Azure Cosmos DB, and Azure Table Storage. Azure offers multiple ways to store and send messages, such as Azure Queues and Event Hubs. You can even store loose files using services like Azure Files and Azure Blobs.</a:t>
            </a:r>
            <a:endPar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endParaRPr>
          </a:p>
          <a:p>
            <a:pPr marL="171450" indent="-171450" defTabSz="914400">
              <a:buFont typeface="Arial" panose="020B0604020202020204" pitchFamily="34" charset="0"/>
              <a:buChar char="•"/>
            </a:pPr>
            <a:r>
              <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The Azure Storage Services illustration: Azure selected the four services, Azure Blobs, Azure Files, Azure Queues, and Azure Tables, and placed them together under the name </a:t>
            </a:r>
            <a:r>
              <a:rPr kumimoji="0" lang="en-US" altLang="en-US" sz="900" b="0" i="1" u="none" strike="noStrike" cap="none" normalizeH="0" baseline="0">
                <a:ln>
                  <a:noFill/>
                </a:ln>
                <a:solidFill>
                  <a:srgbClr val="171717"/>
                </a:solidFill>
                <a:effectLst/>
                <a:latin typeface="Segoe UI" panose="020B0502040204020203" pitchFamily="34" charset="0"/>
                <a:cs typeface="Segoe UI" panose="020B0502040204020203" pitchFamily="34" charset="0"/>
              </a:rPr>
              <a:t>Azure Storage.</a:t>
            </a:r>
            <a:endPar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These four services were given special treatment because they are all primitive, cloud-based storage services and are often used together in the same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171717"/>
                </a:solidFill>
                <a:effectLst/>
                <a:latin typeface="Segoe UI" panose="020B0502040204020203" pitchFamily="34" charset="0"/>
                <a:cs typeface="Segoe UI" panose="020B0502040204020203" pitchFamily="34" charset="0"/>
              </a:rPr>
              <a:t>Azure Storage compared to AWS Storage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Azure creates storage accounts for primitive types of storage. General Purpose storage Accounts allow use of all of the “primitives”  (</a:t>
            </a:r>
            <a:r>
              <a:rPr lang="en-US" sz="1100" b="0" kern="1200" spc="0" baseline="0">
                <a:solidFill>
                  <a:srgbClr val="000000"/>
                </a:solidFill>
              </a:rPr>
              <a:t>Blob, File, Queue, Table, and Disk</a:t>
            </a:r>
            <a:r>
              <a:rPr kumimoji="0" lang="en-US" altLang="en-US" sz="1100" b="0" i="0" u="none" strike="noStrike" cap="none" normalizeH="0" baseline="0">
                <a:ln>
                  <a:noFill/>
                </a:ln>
                <a:solidFill>
                  <a:schemeClr val="tx1"/>
                </a:solidFill>
                <a:effectLst/>
                <a:latin typeface="Arial" panose="020B0604020202020204" pitchFamily="34" charset="0"/>
              </a:rPr>
              <a:t>). Storage Account types are blob only, files only or allow all storage account services for general purpose Azure Storage Accounts.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92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7571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0322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01983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14677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3.xml"/><Relationship Id="rId4" Type="http://schemas.openxmlformats.org/officeDocument/2006/relationships/image" Target="../media/image35.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Master" Target="../slideMasters/slideMaster3.xml"/><Relationship Id="rId4" Type="http://schemas.openxmlformats.org/officeDocument/2006/relationships/image" Target="../media/image40.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5.jpeg"/><Relationship Id="rId1" Type="http://schemas.openxmlformats.org/officeDocument/2006/relationships/slideMaster" Target="../slideMasters/slideMaster4.xml"/><Relationship Id="rId4" Type="http://schemas.openxmlformats.org/officeDocument/2006/relationships/image" Target="../media/image42.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Master" Target="../slideMasters/slideMaster4.xml"/><Relationship Id="rId5" Type="http://schemas.openxmlformats.org/officeDocument/2006/relationships/image" Target="../media/image51.jpg"/><Relationship Id="rId4" Type="http://schemas.openxmlformats.org/officeDocument/2006/relationships/image" Target="../media/image50.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Master" Target="../slideMasters/slideMaster4.xml"/><Relationship Id="rId4" Type="http://schemas.openxmlformats.org/officeDocument/2006/relationships/image" Target="../media/image54.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7.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41.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664" r:id="rId15"/>
    <p:sldLayoutId id="2147484560" r:id="rId16"/>
    <p:sldLayoutId id="2147484561" r:id="rId17"/>
    <p:sldLayoutId id="2147484562" r:id="rId18"/>
    <p:sldLayoutId id="2147484580" r:id="rId19"/>
    <p:sldLayoutId id="2147484563" r:id="rId20"/>
    <p:sldLayoutId id="2147484564" r:id="rId21"/>
    <p:sldLayoutId id="2147484566" r:id="rId22"/>
    <p:sldLayoutId id="2147484665" r:id="rId23"/>
    <p:sldLayoutId id="2147484567" r:id="rId24"/>
    <p:sldLayoutId id="2147484568" r:id="rId25"/>
    <p:sldLayoutId id="2147484577" r:id="rId26"/>
    <p:sldLayoutId id="2147484570" r:id="rId27"/>
    <p:sldLayoutId id="2147484571" r:id="rId28"/>
    <p:sldLayoutId id="2147484572"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4.sv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4.sv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4.sv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64.svg"/></Relationships>
</file>

<file path=ppt/slides/_rels/slide1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4.sv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12.xml"/><Relationship Id="rId4" Type="http://schemas.openxmlformats.org/officeDocument/2006/relationships/image" Target="../media/image7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74.sv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12.xml"/><Relationship Id="rId4" Type="http://schemas.openxmlformats.org/officeDocument/2006/relationships/image" Target="../media/image74.sv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74.svg"/></Relationships>
</file>

<file path=ppt/slides/_rels/slide2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6.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3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4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a:xfrm>
            <a:off x="437277" y="2095500"/>
            <a:ext cx="5537797" cy="2316162"/>
          </a:xfrm>
        </p:spPr>
        <p:txBody>
          <a:bodyPr/>
          <a:lstStyle/>
          <a:p>
            <a:r>
              <a:rPr lang="en-US" dirty="0">
                <a:latin typeface="+mn-lt"/>
              </a:rPr>
              <a:t>AZ-303: Microsoft Azure Architect Technologies</a:t>
            </a:r>
          </a:p>
        </p:txBody>
      </p:sp>
      <p:sp>
        <p:nvSpPr>
          <p:cNvPr id="7" name="Text Placeholder 6">
            <a:extLst>
              <a:ext uri="{FF2B5EF4-FFF2-40B4-BE49-F238E27FC236}">
                <a16:creationId xmlns:a16="http://schemas.microsoft.com/office/drawing/2014/main" id="{E83EBFB8-F688-5E4A-84CD-EE6F0D0B6E77}"/>
              </a:ext>
            </a:extLst>
          </p:cNvPr>
          <p:cNvSpPr>
            <a:spLocks noGrp="1"/>
          </p:cNvSpPr>
          <p:nvPr>
            <p:ph type="body" sz="quarter" idx="15"/>
          </p:nvPr>
        </p:nvSpPr>
        <p:spPr>
          <a:xfrm>
            <a:off x="437277" y="4461561"/>
            <a:ext cx="5521944" cy="461665"/>
          </a:xfrm>
        </p:spPr>
        <p:txBody>
          <a:bodyPr/>
          <a:lstStyle/>
          <a:p>
            <a:r>
              <a:rPr lang="en-US" dirty="0"/>
              <a:t>Presenter, MCT</a:t>
            </a:r>
          </a:p>
        </p:txBody>
      </p:sp>
      <p:pic>
        <p:nvPicPr>
          <p:cNvPr id="2" name="Picture 1">
            <a:extLst>
              <a:ext uri="{FF2B5EF4-FFF2-40B4-BE49-F238E27FC236}">
                <a16:creationId xmlns:a16="http://schemas.microsoft.com/office/drawing/2014/main" id="{4BC83C65-A01A-45BE-8909-ACEE5C7DAD6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3632234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(2 of 5)</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82139" y="1672711"/>
            <a:ext cx="9572625" cy="923330"/>
          </a:xfrm>
        </p:spPr>
        <p:txBody>
          <a:bodyPr/>
          <a:lstStyle/>
          <a:p>
            <a:pPr marL="0" indent="0">
              <a:buNone/>
            </a:pPr>
            <a:r>
              <a:rPr lang="en-US" sz="2400" b="1" dirty="0">
                <a:latin typeface="+mj-lt"/>
              </a:rPr>
              <a:t>What is locally redundant storage (LRS)?</a:t>
            </a:r>
          </a:p>
          <a:p>
            <a:endParaRPr lang="en-US" dirty="0"/>
          </a:p>
          <a:p>
            <a:pPr lvl="1"/>
            <a:endParaRPr lang="en-US" dirty="0"/>
          </a:p>
        </p:txBody>
      </p:sp>
      <p:pic>
        <p:nvPicPr>
          <p:cNvPr id="4" name="Picture 3">
            <a:extLst>
              <a:ext uri="{FF2B5EF4-FFF2-40B4-BE49-F238E27FC236}">
                <a16:creationId xmlns:a16="http://schemas.microsoft.com/office/drawing/2014/main" id="{A2245559-BDC3-4378-A00C-C800BCC09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335" y="2865939"/>
            <a:ext cx="8604798" cy="2455876"/>
          </a:xfrm>
          <a:prstGeom prst="rect">
            <a:avLst/>
          </a:prstGeom>
        </p:spPr>
      </p:pic>
      <p:pic>
        <p:nvPicPr>
          <p:cNvPr id="2" name="Graphic 1">
            <a:extLst>
              <a:ext uri="{FF2B5EF4-FFF2-40B4-BE49-F238E27FC236}">
                <a16:creationId xmlns:a16="http://schemas.microsoft.com/office/drawing/2014/main" id="{AFC2B974-78B2-471D-A11D-F03C94E5D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1657037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(3 of 5)</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514765"/>
            <a:ext cx="9572625" cy="307777"/>
          </a:xfrm>
        </p:spPr>
        <p:txBody>
          <a:bodyPr/>
          <a:lstStyle/>
          <a:p>
            <a:pPr marL="0" indent="0">
              <a:buNone/>
            </a:pPr>
            <a:r>
              <a:rPr lang="en-US" sz="2400" b="1" dirty="0">
                <a:latin typeface="+mj-lt"/>
              </a:rPr>
              <a:t>What is zone-redundant storage (ZRS)?</a:t>
            </a:r>
          </a:p>
        </p:txBody>
      </p:sp>
      <p:pic>
        <p:nvPicPr>
          <p:cNvPr id="3" name="Picture 2">
            <a:extLst>
              <a:ext uri="{FF2B5EF4-FFF2-40B4-BE49-F238E27FC236}">
                <a16:creationId xmlns:a16="http://schemas.microsoft.com/office/drawing/2014/main" id="{2CEE9D95-D867-4BBF-9313-34818235E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855" y="2399533"/>
            <a:ext cx="5630073" cy="3712330"/>
          </a:xfrm>
          <a:prstGeom prst="rect">
            <a:avLst/>
          </a:prstGeom>
        </p:spPr>
      </p:pic>
      <p:pic>
        <p:nvPicPr>
          <p:cNvPr id="4" name="Graphic 3">
            <a:extLst>
              <a:ext uri="{FF2B5EF4-FFF2-40B4-BE49-F238E27FC236}">
                <a16:creationId xmlns:a16="http://schemas.microsoft.com/office/drawing/2014/main" id="{5EA8C34A-C4FF-48E5-A665-6EFB7D3C4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13432643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(4 of 5)</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4234" y="1542431"/>
            <a:ext cx="9572625" cy="307777"/>
          </a:xfrm>
        </p:spPr>
        <p:txBody>
          <a:bodyPr/>
          <a:lstStyle/>
          <a:p>
            <a:pPr marL="0" indent="0">
              <a:buNone/>
            </a:pPr>
            <a:r>
              <a:rPr lang="en-US" sz="2400" b="1" dirty="0">
                <a:latin typeface="+mj-lt"/>
              </a:rPr>
              <a:t>What is geographically redundant storage (GRS)?</a:t>
            </a:r>
          </a:p>
        </p:txBody>
      </p:sp>
      <p:pic>
        <p:nvPicPr>
          <p:cNvPr id="4" name="Picture 3">
            <a:extLst>
              <a:ext uri="{FF2B5EF4-FFF2-40B4-BE49-F238E27FC236}">
                <a16:creationId xmlns:a16="http://schemas.microsoft.com/office/drawing/2014/main" id="{EA27588E-ED6D-42EB-8C6E-38806B0D2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894" y="2656477"/>
            <a:ext cx="7301473" cy="2845316"/>
          </a:xfrm>
          <a:prstGeom prst="rect">
            <a:avLst/>
          </a:prstGeom>
        </p:spPr>
      </p:pic>
      <p:pic>
        <p:nvPicPr>
          <p:cNvPr id="2" name="Graphic 1">
            <a:extLst>
              <a:ext uri="{FF2B5EF4-FFF2-40B4-BE49-F238E27FC236}">
                <a16:creationId xmlns:a16="http://schemas.microsoft.com/office/drawing/2014/main" id="{3EA4BDB1-03BE-4714-8D79-BF7AFAE2F9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2438777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(5 of 5)</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607505"/>
            <a:ext cx="9572625" cy="307777"/>
          </a:xfrm>
        </p:spPr>
        <p:txBody>
          <a:bodyPr/>
          <a:lstStyle/>
          <a:p>
            <a:pPr marL="0" indent="0">
              <a:buNone/>
            </a:pPr>
            <a:r>
              <a:rPr lang="en-US" sz="2400" b="1" dirty="0">
                <a:latin typeface="+mj-lt"/>
              </a:rPr>
              <a:t>What is read-access geo-redundant redundant storage (RA-GRS)?</a:t>
            </a:r>
          </a:p>
        </p:txBody>
      </p:sp>
      <p:pic>
        <p:nvPicPr>
          <p:cNvPr id="3" name="Picture 2">
            <a:extLst>
              <a:ext uri="{FF2B5EF4-FFF2-40B4-BE49-F238E27FC236}">
                <a16:creationId xmlns:a16="http://schemas.microsoft.com/office/drawing/2014/main" id="{36F3507D-A69F-4A58-9AE0-CAB01A3B9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45" y="2478846"/>
            <a:ext cx="7796403" cy="3668896"/>
          </a:xfrm>
          <a:prstGeom prst="rect">
            <a:avLst/>
          </a:prstGeom>
        </p:spPr>
      </p:pic>
      <p:pic>
        <p:nvPicPr>
          <p:cNvPr id="2" name="Graphic 1">
            <a:extLst>
              <a:ext uri="{FF2B5EF4-FFF2-40B4-BE49-F238E27FC236}">
                <a16:creationId xmlns:a16="http://schemas.microsoft.com/office/drawing/2014/main" id="{AD683602-1169-4B0C-A644-42952E08C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1051964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60810" y="673170"/>
            <a:ext cx="11533187" cy="411162"/>
          </a:xfrm>
        </p:spPr>
        <p:txBody>
          <a:bodyPr/>
          <a:lstStyle/>
          <a:p>
            <a:r>
              <a:rPr lang="en-US" b="1" dirty="0"/>
              <a:t>Accessing Storage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435159"/>
            <a:ext cx="11533187" cy="3816429"/>
          </a:xfrm>
        </p:spPr>
        <p:txBody>
          <a:bodyPr/>
          <a:lstStyle/>
          <a:p>
            <a:pPr marL="0" indent="0">
              <a:spcAft>
                <a:spcPts val="600"/>
              </a:spcAft>
              <a:buNone/>
            </a:pPr>
            <a:r>
              <a:rPr lang="en-US" sz="2400" b="1" dirty="0">
                <a:latin typeface="+mj-lt"/>
              </a:rPr>
              <a:t>Every object that you store in Azure Storage has a unique URL address:</a:t>
            </a:r>
          </a:p>
          <a:p>
            <a:pPr marL="571500" lvl="1" indent="-342900">
              <a:spcAft>
                <a:spcPts val="600"/>
              </a:spcAft>
              <a:buFont typeface="Arial" panose="020B0604020202020204" pitchFamily="34" charset="0"/>
              <a:buChar char="•"/>
            </a:pPr>
            <a:r>
              <a:rPr lang="fr-FR" sz="2400" b="1" dirty="0">
                <a:latin typeface="+mj-lt"/>
              </a:rPr>
              <a:t>Container service</a:t>
            </a:r>
            <a:r>
              <a:rPr lang="fr-FR" sz="2400" dirty="0">
                <a:latin typeface="+mj-lt"/>
              </a:rPr>
              <a:t>: https://</a:t>
            </a:r>
            <a:r>
              <a:rPr lang="fr-FR" sz="2400" i="1" dirty="0">
                <a:latin typeface="+mj-lt"/>
              </a:rPr>
              <a:t>mystorageaccount</a:t>
            </a:r>
            <a:r>
              <a:rPr lang="fr-FR" sz="2400" dirty="0">
                <a:latin typeface="+mj-lt"/>
              </a:rPr>
              <a:t>.blob.core.windows.net</a:t>
            </a:r>
          </a:p>
          <a:p>
            <a:pPr marL="571500" lvl="1" indent="-342900">
              <a:spcAft>
                <a:spcPts val="600"/>
              </a:spcAft>
              <a:buFont typeface="Arial" panose="020B0604020202020204" pitchFamily="34" charset="0"/>
              <a:buChar char="•"/>
            </a:pPr>
            <a:r>
              <a:rPr lang="fr-FR" sz="2400" b="1" dirty="0">
                <a:latin typeface="+mj-lt"/>
              </a:rPr>
              <a:t>Table service</a:t>
            </a:r>
            <a:r>
              <a:rPr lang="fr-FR" sz="2400" dirty="0">
                <a:latin typeface="+mj-lt"/>
              </a:rPr>
              <a:t>: https://</a:t>
            </a:r>
            <a:r>
              <a:rPr lang="fr-FR" sz="2400" i="1" dirty="0">
                <a:latin typeface="+mj-lt"/>
              </a:rPr>
              <a:t>mystorageaccount</a:t>
            </a:r>
            <a:r>
              <a:rPr lang="fr-FR" sz="2400" dirty="0">
                <a:latin typeface="+mj-lt"/>
              </a:rPr>
              <a:t>.table.core.windows.net</a:t>
            </a:r>
          </a:p>
          <a:p>
            <a:pPr marL="571500" lvl="1" indent="-342900">
              <a:spcAft>
                <a:spcPts val="600"/>
              </a:spcAft>
              <a:buFont typeface="Arial" panose="020B0604020202020204" pitchFamily="34" charset="0"/>
              <a:buChar char="•"/>
            </a:pPr>
            <a:r>
              <a:rPr lang="fr-FR" sz="2400" b="1" dirty="0">
                <a:latin typeface="+mj-lt"/>
              </a:rPr>
              <a:t>Queue service</a:t>
            </a:r>
            <a:r>
              <a:rPr lang="fr-FR" sz="2400" dirty="0">
                <a:latin typeface="+mj-lt"/>
              </a:rPr>
              <a:t>: https://</a:t>
            </a:r>
            <a:r>
              <a:rPr lang="fr-FR" sz="2400" i="1" dirty="0">
                <a:latin typeface="+mj-lt"/>
              </a:rPr>
              <a:t>mystorageaccount</a:t>
            </a:r>
            <a:r>
              <a:rPr lang="fr-FR" sz="2400" dirty="0">
                <a:latin typeface="+mj-lt"/>
              </a:rPr>
              <a:t>.queue.core.windows.net</a:t>
            </a:r>
          </a:p>
          <a:p>
            <a:pPr marL="571500" lvl="1" indent="-342900">
              <a:spcAft>
                <a:spcPts val="600"/>
              </a:spcAft>
              <a:buFont typeface="Arial" panose="020B0604020202020204" pitchFamily="34" charset="0"/>
              <a:buChar char="•"/>
            </a:pPr>
            <a:r>
              <a:rPr lang="fr-FR" sz="2400" b="1" dirty="0">
                <a:latin typeface="+mj-lt"/>
              </a:rPr>
              <a:t>File service</a:t>
            </a:r>
            <a:r>
              <a:rPr lang="fr-FR" sz="2400" dirty="0">
                <a:latin typeface="+mj-lt"/>
              </a:rPr>
              <a:t>: https://</a:t>
            </a:r>
            <a:r>
              <a:rPr lang="fr-FR" sz="2400" i="1" dirty="0">
                <a:latin typeface="+mj-lt"/>
              </a:rPr>
              <a:t>mystorageaccount</a:t>
            </a:r>
            <a:r>
              <a:rPr lang="fr-FR" sz="2400" dirty="0">
                <a:latin typeface="+mj-lt"/>
              </a:rPr>
              <a:t>.file.core.windows.net </a:t>
            </a:r>
          </a:p>
          <a:p>
            <a:pPr lvl="1">
              <a:spcAft>
                <a:spcPts val="600"/>
              </a:spcAft>
            </a:pPr>
            <a:endParaRPr lang="en-US" sz="2400" dirty="0">
              <a:latin typeface="+mj-lt"/>
            </a:endParaRPr>
          </a:p>
          <a:p>
            <a:pPr marL="0" indent="0">
              <a:spcAft>
                <a:spcPts val="600"/>
              </a:spcAft>
              <a:buNone/>
            </a:pPr>
            <a:r>
              <a:rPr lang="en-US" sz="2400" b="1" dirty="0">
                <a:latin typeface="+mj-lt"/>
              </a:rPr>
              <a:t>There are two ways to configure a custom domain for accessing blob storage:</a:t>
            </a:r>
          </a:p>
          <a:p>
            <a:pPr marL="571500" lvl="1" indent="-342900">
              <a:spcAft>
                <a:spcPts val="600"/>
              </a:spcAft>
              <a:buFont typeface="Arial" panose="020B0604020202020204" pitchFamily="34" charset="0"/>
              <a:buChar char="•"/>
            </a:pPr>
            <a:r>
              <a:rPr lang="en-US" sz="2400" dirty="0">
                <a:latin typeface="+mj-lt"/>
              </a:rPr>
              <a:t>Direct </a:t>
            </a:r>
            <a:r>
              <a:rPr lang="en-US" sz="2400" b="1" dirty="0">
                <a:latin typeface="+mj-lt"/>
              </a:rPr>
              <a:t>CNAME</a:t>
            </a:r>
            <a:r>
              <a:rPr lang="en-US" sz="2400" dirty="0">
                <a:latin typeface="+mj-lt"/>
              </a:rPr>
              <a:t> mapping</a:t>
            </a:r>
          </a:p>
          <a:p>
            <a:pPr marL="571500" lvl="1" indent="-342900">
              <a:spcAft>
                <a:spcPts val="600"/>
              </a:spcAft>
              <a:buFont typeface="Arial" panose="020B0604020202020204" pitchFamily="34" charset="0"/>
              <a:buChar char="•"/>
            </a:pPr>
            <a:r>
              <a:rPr lang="en-US" sz="2400" dirty="0">
                <a:latin typeface="+mj-lt"/>
              </a:rPr>
              <a:t>Intermediary mapping with </a:t>
            </a:r>
            <a:r>
              <a:rPr lang="en-US" dirty="0" err="1">
                <a:latin typeface="Consolas" panose="020B0609020204030204" pitchFamily="49" charset="0"/>
              </a:rPr>
              <a:t>asverify</a:t>
            </a:r>
            <a:endParaRPr lang="en-US" sz="2400" dirty="0">
              <a:latin typeface="Consolas" panose="020B0609020204030204" pitchFamily="49" charset="0"/>
            </a:endParaRPr>
          </a:p>
        </p:txBody>
      </p:sp>
      <p:pic>
        <p:nvPicPr>
          <p:cNvPr id="3" name="Graphic 2">
            <a:extLst>
              <a:ext uri="{FF2B5EF4-FFF2-40B4-BE49-F238E27FC236}">
                <a16:creationId xmlns:a16="http://schemas.microsoft.com/office/drawing/2014/main" id="{5E7DDE4E-56F0-4A17-9E2B-295ED4A13A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04434" y="5953242"/>
            <a:ext cx="647754" cy="647754"/>
          </a:xfrm>
          <a:prstGeom prst="rect">
            <a:avLst/>
          </a:prstGeom>
        </p:spPr>
      </p:pic>
    </p:spTree>
    <p:extLst>
      <p:ext uri="{BB962C8B-B14F-4D97-AF65-F5344CB8AC3E}">
        <p14:creationId xmlns:p14="http://schemas.microsoft.com/office/powerpoint/2010/main" val="2517450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Securing Storage Endpoints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66182" y="1276847"/>
            <a:ext cx="10820645" cy="1384995"/>
          </a:xfrm>
        </p:spPr>
        <p:txBody>
          <a:bodyPr/>
          <a:lstStyle/>
          <a:p>
            <a:pPr>
              <a:spcAft>
                <a:spcPts val="1200"/>
              </a:spcAft>
            </a:pPr>
            <a:r>
              <a:rPr lang="en-US" b="1" dirty="0">
                <a:latin typeface="+mj-lt"/>
              </a:rPr>
              <a:t>Firewalls and virtual networks</a:t>
            </a:r>
            <a:r>
              <a:rPr lang="en-US" dirty="0">
                <a:latin typeface="+mj-lt"/>
              </a:rPr>
              <a:t> settings allow restricting access to a storage account from specific virtual network subnets.</a:t>
            </a:r>
          </a:p>
          <a:p>
            <a:pPr>
              <a:spcAft>
                <a:spcPts val="1200"/>
              </a:spcAft>
            </a:pPr>
            <a:r>
              <a:rPr lang="en-US" b="1" dirty="0">
                <a:latin typeface="+mj-lt"/>
              </a:rPr>
              <a:t>Virtual networks and their subnets</a:t>
            </a:r>
            <a:r>
              <a:rPr lang="en-US" dirty="0">
                <a:latin typeface="+mj-lt"/>
              </a:rPr>
              <a:t> must exist in the same Azure region or the region pair as the storage account.</a:t>
            </a:r>
          </a:p>
        </p:txBody>
      </p:sp>
      <p:pic>
        <p:nvPicPr>
          <p:cNvPr id="3" name="Picture 2">
            <a:extLst>
              <a:ext uri="{FF2B5EF4-FFF2-40B4-BE49-F238E27FC236}">
                <a16:creationId xmlns:a16="http://schemas.microsoft.com/office/drawing/2014/main" id="{85D4E4BA-F694-4CDD-8AA7-8B9D43E81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82" y="3142626"/>
            <a:ext cx="10964805" cy="3143689"/>
          </a:xfrm>
          <a:prstGeom prst="rect">
            <a:avLst/>
          </a:prstGeom>
        </p:spPr>
      </p:pic>
    </p:spTree>
    <p:extLst>
      <p:ext uri="{BB962C8B-B14F-4D97-AF65-F5344CB8AC3E}">
        <p14:creationId xmlns:p14="http://schemas.microsoft.com/office/powerpoint/2010/main" val="21933670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Demonstration: Securing storage endpoints</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512707" y="4485808"/>
            <a:ext cx="5521944" cy="1107996"/>
          </a:xfrm>
        </p:spPr>
        <p:txBody>
          <a:bodyPr/>
          <a:lstStyle/>
          <a:p>
            <a:pPr marL="342900" indent="-342900">
              <a:buFont typeface="Arial" panose="020B0604020202020204" pitchFamily="34" charset="0"/>
              <a:buChar char="•"/>
            </a:pPr>
            <a:r>
              <a:rPr lang="en-US" sz="2000" dirty="0"/>
              <a:t>Create a storage account</a:t>
            </a:r>
          </a:p>
          <a:p>
            <a:pPr marL="342900" indent="-342900">
              <a:buFont typeface="Arial" panose="020B0604020202020204" pitchFamily="34" charset="0"/>
              <a:buChar char="•"/>
            </a:pPr>
            <a:r>
              <a:rPr lang="en-US" sz="2000" dirty="0"/>
              <a:t>Upload a file</a:t>
            </a:r>
          </a:p>
          <a:p>
            <a:pPr marL="342900" indent="-342900">
              <a:buFont typeface="Arial" panose="020B0604020202020204" pitchFamily="34" charset="0"/>
              <a:buChar char="•"/>
            </a:pPr>
            <a:r>
              <a:rPr lang="en-US" sz="2000" dirty="0"/>
              <a:t>Secure the file endpoint</a:t>
            </a:r>
          </a:p>
        </p:txBody>
      </p:sp>
    </p:spTree>
    <p:extLst>
      <p:ext uri="{BB962C8B-B14F-4D97-AF65-F5344CB8AC3E}">
        <p14:creationId xmlns:p14="http://schemas.microsoft.com/office/powerpoint/2010/main" val="35430108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Blob Storage</a:t>
            </a:r>
          </a:p>
        </p:txBody>
      </p:sp>
      <p:pic>
        <p:nvPicPr>
          <p:cNvPr id="2" name="Graphic 1">
            <a:extLst>
              <a:ext uri="{FF2B5EF4-FFF2-40B4-BE49-F238E27FC236}">
                <a16:creationId xmlns:a16="http://schemas.microsoft.com/office/drawing/2014/main" id="{98847A04-0EAC-4D1B-A62B-89F738CCF05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7871488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Blob Storage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99010"/>
            <a:ext cx="9572625" cy="5463034"/>
          </a:xfrm>
        </p:spPr>
        <p:txBody>
          <a:bodyPr/>
          <a:lstStyle/>
          <a:p>
            <a:pPr marL="0" indent="0">
              <a:spcAft>
                <a:spcPts val="600"/>
              </a:spcAft>
              <a:buNone/>
            </a:pPr>
            <a:r>
              <a:rPr lang="en-US" b="1" dirty="0">
                <a:latin typeface="+mj-lt"/>
              </a:rPr>
              <a:t>Common uses of blob storage:</a:t>
            </a:r>
          </a:p>
          <a:p>
            <a:pPr marL="571500" lvl="1" indent="-342900">
              <a:spcAft>
                <a:spcPts val="600"/>
              </a:spcAft>
              <a:buFont typeface="Arial" panose="020B0604020202020204" pitchFamily="34" charset="0"/>
              <a:buChar char="•"/>
            </a:pPr>
            <a:r>
              <a:rPr lang="en-US" dirty="0">
                <a:latin typeface="+mj-lt"/>
              </a:rPr>
              <a:t>Serving images or documents directly to a browser</a:t>
            </a:r>
          </a:p>
          <a:p>
            <a:pPr marL="571500" lvl="1" indent="-342900">
              <a:spcAft>
                <a:spcPts val="600"/>
              </a:spcAft>
              <a:buFont typeface="Arial" panose="020B0604020202020204" pitchFamily="34" charset="0"/>
              <a:buChar char="•"/>
            </a:pPr>
            <a:r>
              <a:rPr lang="en-US" dirty="0">
                <a:latin typeface="+mj-lt"/>
              </a:rPr>
              <a:t>Storing files for distributed access, such as installation</a:t>
            </a:r>
          </a:p>
          <a:p>
            <a:pPr marL="571500" lvl="1" indent="-342900">
              <a:spcAft>
                <a:spcPts val="600"/>
              </a:spcAft>
              <a:buFont typeface="Arial" panose="020B0604020202020204" pitchFamily="34" charset="0"/>
              <a:buChar char="•"/>
            </a:pPr>
            <a:r>
              <a:rPr lang="en-US" dirty="0">
                <a:latin typeface="+mj-lt"/>
              </a:rPr>
              <a:t>Streaming video and audio</a:t>
            </a:r>
          </a:p>
          <a:p>
            <a:pPr marL="571500" lvl="1" indent="-342900">
              <a:spcAft>
                <a:spcPts val="600"/>
              </a:spcAft>
              <a:buFont typeface="Arial" panose="020B0604020202020204" pitchFamily="34" charset="0"/>
              <a:buChar char="•"/>
            </a:pPr>
            <a:r>
              <a:rPr lang="en-US" dirty="0">
                <a:latin typeface="+mj-lt"/>
              </a:rPr>
              <a:t>Storing data for backup and restore, disaster recovery, and archiving</a:t>
            </a:r>
          </a:p>
          <a:p>
            <a:pPr marL="571500" lvl="1" indent="-342900">
              <a:spcAft>
                <a:spcPts val="600"/>
              </a:spcAft>
              <a:buFont typeface="Arial" panose="020B0604020202020204" pitchFamily="34" charset="0"/>
              <a:buChar char="•"/>
            </a:pPr>
            <a:r>
              <a:rPr lang="en-US" dirty="0">
                <a:latin typeface="+mj-lt"/>
              </a:rPr>
              <a:t>Storing data for analysis by an on-premises or Azure-hosted service</a:t>
            </a:r>
          </a:p>
          <a:p>
            <a:pPr lvl="1">
              <a:spcAft>
                <a:spcPts val="600"/>
              </a:spcAft>
            </a:pPr>
            <a:r>
              <a:rPr lang="en-US" dirty="0">
                <a:latin typeface="+mj-lt"/>
              </a:rPr>
              <a:t>	</a:t>
            </a:r>
          </a:p>
          <a:p>
            <a:pPr marL="0" indent="0">
              <a:spcAft>
                <a:spcPts val="600"/>
              </a:spcAft>
              <a:buNone/>
            </a:pPr>
            <a:r>
              <a:rPr lang="en-US" b="1" dirty="0">
                <a:latin typeface="+mj-lt"/>
              </a:rPr>
              <a:t>Blob service includes three types of resources:</a:t>
            </a:r>
          </a:p>
          <a:p>
            <a:pPr marL="514350" lvl="1" indent="-285750">
              <a:spcAft>
                <a:spcPts val="600"/>
              </a:spcAft>
              <a:buFont typeface="Arial" panose="020B0604020202020204" pitchFamily="34" charset="0"/>
              <a:buChar char="•"/>
            </a:pPr>
            <a:r>
              <a:rPr lang="en-US" dirty="0">
                <a:latin typeface="+mj-lt"/>
              </a:rPr>
              <a:t>The storage account</a:t>
            </a:r>
          </a:p>
          <a:p>
            <a:pPr marL="514350" lvl="1" indent="-285750">
              <a:spcAft>
                <a:spcPts val="600"/>
              </a:spcAft>
              <a:buFont typeface="Arial" panose="020B0604020202020204" pitchFamily="34" charset="0"/>
              <a:buChar char="•"/>
            </a:pPr>
            <a:r>
              <a:rPr lang="en-US" dirty="0">
                <a:latin typeface="+mj-lt"/>
              </a:rPr>
              <a:t>Containers in the storage account</a:t>
            </a:r>
          </a:p>
          <a:p>
            <a:pPr marL="514350" lvl="1" indent="-285750">
              <a:spcAft>
                <a:spcPts val="600"/>
              </a:spcAft>
              <a:buFont typeface="Arial" panose="020B0604020202020204" pitchFamily="34" charset="0"/>
              <a:buChar char="•"/>
            </a:pPr>
            <a:r>
              <a:rPr lang="en-US" dirty="0">
                <a:latin typeface="+mj-lt"/>
              </a:rPr>
              <a:t>Blobs in a container</a:t>
            </a:r>
          </a:p>
          <a:p>
            <a:pPr lvl="1"/>
            <a:r>
              <a:rPr lang="en-US" dirty="0"/>
              <a:t>						</a:t>
            </a:r>
          </a:p>
          <a:p>
            <a:pPr marL="685800"/>
            <a:endParaRPr lang="en-US" dirty="0"/>
          </a:p>
          <a:p>
            <a:pPr lvl="1"/>
            <a:endParaRPr lang="en-US" dirty="0"/>
          </a:p>
          <a:p>
            <a:endParaRPr lang="en-US" dirty="0"/>
          </a:p>
        </p:txBody>
      </p:sp>
      <p:pic>
        <p:nvPicPr>
          <p:cNvPr id="3" name="Picture 2">
            <a:extLst>
              <a:ext uri="{FF2B5EF4-FFF2-40B4-BE49-F238E27FC236}">
                <a16:creationId xmlns:a16="http://schemas.microsoft.com/office/drawing/2014/main" id="{034BA712-67B9-4CA2-B9C6-EA4013206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550" y="3801652"/>
            <a:ext cx="6083190" cy="2039982"/>
          </a:xfrm>
          <a:prstGeom prst="rect">
            <a:avLst/>
          </a:prstGeom>
        </p:spPr>
      </p:pic>
      <p:pic>
        <p:nvPicPr>
          <p:cNvPr id="2" name="Graphic 1">
            <a:extLst>
              <a:ext uri="{FF2B5EF4-FFF2-40B4-BE49-F238E27FC236}">
                <a16:creationId xmlns:a16="http://schemas.microsoft.com/office/drawing/2014/main" id="{A6C19395-E9D0-4B4F-B9F5-73A9CAC28A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24546968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Blob Containers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606667"/>
            <a:ext cx="9572625" cy="1200329"/>
          </a:xfrm>
        </p:spPr>
        <p:txBody>
          <a:bodyPr/>
          <a:lstStyle/>
          <a:p>
            <a:pPr marL="0" indent="0">
              <a:spcAft>
                <a:spcPts val="600"/>
              </a:spcAft>
              <a:buNone/>
            </a:pPr>
            <a:r>
              <a:rPr lang="en-US" sz="2400" b="1" dirty="0">
                <a:latin typeface="+mj-lt"/>
              </a:rPr>
              <a:t>To create a container, you specify:</a:t>
            </a:r>
          </a:p>
          <a:p>
            <a:pPr marL="571500" lvl="1" indent="-342900">
              <a:spcAft>
                <a:spcPts val="600"/>
              </a:spcAft>
              <a:buFont typeface="Arial" panose="020B0604020202020204" pitchFamily="34" charset="0"/>
              <a:buChar char="•"/>
            </a:pPr>
            <a:r>
              <a:rPr lang="en-US" sz="2400" dirty="0">
                <a:latin typeface="+mj-lt"/>
              </a:rPr>
              <a:t>Name</a:t>
            </a:r>
          </a:p>
          <a:p>
            <a:pPr marL="571500" lvl="1" indent="-342900">
              <a:spcAft>
                <a:spcPts val="600"/>
              </a:spcAft>
              <a:buFont typeface="Arial" panose="020B0604020202020204" pitchFamily="34" charset="0"/>
              <a:buChar char="•"/>
            </a:pPr>
            <a:r>
              <a:rPr lang="en-US" sz="2400" dirty="0">
                <a:latin typeface="+mj-lt"/>
              </a:rPr>
              <a:t>Public access level (private, blob, or container)</a:t>
            </a:r>
          </a:p>
        </p:txBody>
      </p:sp>
      <p:pic>
        <p:nvPicPr>
          <p:cNvPr id="3" name="Picture 2">
            <a:extLst>
              <a:ext uri="{FF2B5EF4-FFF2-40B4-BE49-F238E27FC236}">
                <a16:creationId xmlns:a16="http://schemas.microsoft.com/office/drawing/2014/main" id="{093B52D9-C6BE-4ACE-9933-80D9A16C6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104" y="3227011"/>
            <a:ext cx="8063563" cy="3134735"/>
          </a:xfrm>
          <a:prstGeom prst="rect">
            <a:avLst/>
          </a:prstGeom>
        </p:spPr>
      </p:pic>
      <p:pic>
        <p:nvPicPr>
          <p:cNvPr id="2" name="Graphic 1">
            <a:extLst>
              <a:ext uri="{FF2B5EF4-FFF2-40B4-BE49-F238E27FC236}">
                <a16:creationId xmlns:a16="http://schemas.microsoft.com/office/drawing/2014/main" id="{EA4155A4-0FD3-4463-932F-848489D7D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25340495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10695" y="2563808"/>
            <a:ext cx="11792823" cy="1828800"/>
          </a:xfrm>
        </p:spPr>
        <p:txBody>
          <a:bodyPr/>
          <a:lstStyle/>
          <a:p>
            <a:r>
              <a:rPr lang="en-US" dirty="0"/>
              <a:t>Module 5: Implement Storage Accounts </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51338" y="4436713"/>
            <a:ext cx="9795376" cy="492443"/>
          </a:xfrm>
        </p:spPr>
        <p:txBody>
          <a:bodyPr/>
          <a:lstStyle/>
          <a:p>
            <a:r>
              <a:rPr lang="en-US" sz="2000" dirty="0"/>
              <a:t>Azure Blog Storage, Storage Security, and Azure Storage Firewalls</a:t>
            </a:r>
          </a:p>
        </p:txBody>
      </p:sp>
    </p:spTree>
    <p:extLst>
      <p:ext uri="{BB962C8B-B14F-4D97-AF65-F5344CB8AC3E}">
        <p14:creationId xmlns:p14="http://schemas.microsoft.com/office/powerpoint/2010/main" val="18250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Blob Access Tiers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91495" y="1405937"/>
            <a:ext cx="11533187" cy="2154436"/>
          </a:xfrm>
        </p:spPr>
        <p:txBody>
          <a:bodyPr/>
          <a:lstStyle/>
          <a:p>
            <a:pPr marL="571500" lvl="1" indent="-342900">
              <a:spcAft>
                <a:spcPts val="1200"/>
              </a:spcAft>
              <a:buFont typeface="Arial" panose="020B0604020202020204" pitchFamily="34" charset="0"/>
              <a:buChar char="•"/>
            </a:pPr>
            <a:r>
              <a:rPr lang="en-US" sz="2400" b="1" dirty="0">
                <a:latin typeface="+mj-lt"/>
              </a:rPr>
              <a:t>Hot</a:t>
            </a:r>
            <a:r>
              <a:rPr lang="en-US" sz="2400" dirty="0">
                <a:latin typeface="+mj-lt"/>
              </a:rPr>
              <a:t>: optimized for frequent access of objects in the storage account</a:t>
            </a:r>
          </a:p>
          <a:p>
            <a:pPr marL="571500" lvl="1" indent="-342900">
              <a:spcAft>
                <a:spcPts val="1200"/>
              </a:spcAft>
              <a:buFont typeface="Arial" panose="020B0604020202020204" pitchFamily="34" charset="0"/>
              <a:buChar char="•"/>
            </a:pPr>
            <a:r>
              <a:rPr lang="en-US" sz="2400" b="1" dirty="0">
                <a:latin typeface="+mj-lt"/>
              </a:rPr>
              <a:t>Cool</a:t>
            </a:r>
            <a:r>
              <a:rPr lang="en-US" sz="2400" dirty="0">
                <a:latin typeface="+mj-lt"/>
              </a:rPr>
              <a:t>: optimized for storing large amounts of data that is infrequently accessed and stored for at least 30 days.</a:t>
            </a:r>
          </a:p>
          <a:p>
            <a:pPr marL="571500" lvl="1" indent="-342900">
              <a:spcAft>
                <a:spcPts val="1200"/>
              </a:spcAft>
              <a:buFont typeface="Arial" panose="020B0604020202020204" pitchFamily="34" charset="0"/>
              <a:buChar char="•"/>
            </a:pPr>
            <a:r>
              <a:rPr lang="en-US" sz="2400" b="1" dirty="0">
                <a:latin typeface="+mj-lt"/>
              </a:rPr>
              <a:t>Archive</a:t>
            </a:r>
            <a:r>
              <a:rPr lang="en-US" sz="2400" dirty="0">
                <a:latin typeface="+mj-lt"/>
              </a:rPr>
              <a:t>: optimized for data that can tolerate several hours of retrieval latency and will remain in the Archive tier for at least 180 days</a:t>
            </a:r>
          </a:p>
        </p:txBody>
      </p:sp>
      <p:pic>
        <p:nvPicPr>
          <p:cNvPr id="3" name="Picture 2">
            <a:extLst>
              <a:ext uri="{FF2B5EF4-FFF2-40B4-BE49-F238E27FC236}">
                <a16:creationId xmlns:a16="http://schemas.microsoft.com/office/drawing/2014/main" id="{04A3601E-8CF3-47D4-934D-982CB1016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394" y="3824261"/>
            <a:ext cx="6280923" cy="2604992"/>
          </a:xfrm>
          <a:prstGeom prst="rect">
            <a:avLst/>
          </a:prstGeom>
        </p:spPr>
      </p:pic>
      <p:pic>
        <p:nvPicPr>
          <p:cNvPr id="2" name="Graphic 1">
            <a:extLst>
              <a:ext uri="{FF2B5EF4-FFF2-40B4-BE49-F238E27FC236}">
                <a16:creationId xmlns:a16="http://schemas.microsoft.com/office/drawing/2014/main" id="{28E67712-E1A5-4840-B16A-E973371BD4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40029354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Blob Lifecycle Management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38150" y="1593149"/>
            <a:ext cx="9572625" cy="3954929"/>
          </a:xfrm>
        </p:spPr>
        <p:txBody>
          <a:bodyPr/>
          <a:lstStyle/>
          <a:p>
            <a:pPr marL="0" indent="0">
              <a:spcAft>
                <a:spcPts val="600"/>
              </a:spcAft>
              <a:buNone/>
            </a:pPr>
            <a:r>
              <a:rPr lang="en-US" sz="2400" b="1" dirty="0">
                <a:latin typeface="+mj-lt"/>
              </a:rPr>
              <a:t>Blob lifecycle management policy lets you:</a:t>
            </a:r>
          </a:p>
          <a:p>
            <a:pPr marL="571500" lvl="1" indent="-342900">
              <a:spcAft>
                <a:spcPts val="600"/>
              </a:spcAft>
              <a:buFont typeface="Arial" panose="020B0604020202020204" pitchFamily="34" charset="0"/>
              <a:buChar char="•"/>
            </a:pPr>
            <a:r>
              <a:rPr lang="en-US" sz="2400" dirty="0">
                <a:latin typeface="+mj-lt"/>
              </a:rPr>
              <a:t>Transition blobs to a cooler storage tier</a:t>
            </a:r>
            <a:br>
              <a:rPr lang="en-US" sz="2400" dirty="0">
                <a:latin typeface="+mj-lt"/>
              </a:rPr>
            </a:br>
            <a:r>
              <a:rPr lang="en-US" sz="2400" dirty="0">
                <a:latin typeface="+mj-lt"/>
              </a:rPr>
              <a:t>(hot to cool, hot to archive, or cool to archive) </a:t>
            </a:r>
            <a:br>
              <a:rPr lang="en-US" sz="2400" dirty="0">
                <a:latin typeface="+mj-lt"/>
              </a:rPr>
            </a:br>
            <a:r>
              <a:rPr lang="en-US" sz="2400" dirty="0">
                <a:latin typeface="+mj-lt"/>
              </a:rPr>
              <a:t>to optimize for performance and cost</a:t>
            </a:r>
          </a:p>
          <a:p>
            <a:pPr marL="571500" lvl="1" indent="-342900">
              <a:spcAft>
                <a:spcPts val="600"/>
              </a:spcAft>
              <a:buFont typeface="Arial" panose="020B0604020202020204" pitchFamily="34" charset="0"/>
              <a:buChar char="•"/>
            </a:pPr>
            <a:r>
              <a:rPr lang="en-US" sz="2400" dirty="0">
                <a:latin typeface="+mj-lt"/>
              </a:rPr>
              <a:t>Delete blobs at the end of their lifecycles</a:t>
            </a:r>
          </a:p>
          <a:p>
            <a:pPr marL="571500" lvl="1" indent="-342900">
              <a:spcAft>
                <a:spcPts val="600"/>
              </a:spcAft>
              <a:buFont typeface="Arial" panose="020B0604020202020204" pitchFamily="34" charset="0"/>
              <a:buChar char="•"/>
            </a:pPr>
            <a:r>
              <a:rPr lang="en-US" sz="2400" dirty="0">
                <a:latin typeface="+mj-lt"/>
              </a:rPr>
              <a:t>Define rules to be run once per day at </a:t>
            </a:r>
            <a:br>
              <a:rPr lang="en-US" sz="2400" dirty="0">
                <a:latin typeface="+mj-lt"/>
              </a:rPr>
            </a:br>
            <a:r>
              <a:rPr lang="en-US" sz="2400" dirty="0">
                <a:latin typeface="+mj-lt"/>
              </a:rPr>
              <a:t>the storage account level</a:t>
            </a:r>
          </a:p>
          <a:p>
            <a:pPr marL="571500" lvl="1" indent="-342900">
              <a:spcAft>
                <a:spcPts val="600"/>
              </a:spcAft>
              <a:buFont typeface="Arial" panose="020B0604020202020204" pitchFamily="34" charset="0"/>
              <a:buChar char="•"/>
            </a:pPr>
            <a:r>
              <a:rPr lang="en-US" sz="2400" dirty="0">
                <a:latin typeface="+mj-lt"/>
              </a:rPr>
              <a:t>Apply rules to containers or a subset of </a:t>
            </a:r>
            <a:br>
              <a:rPr lang="en-US" sz="2400" dirty="0">
                <a:latin typeface="+mj-lt"/>
              </a:rPr>
            </a:br>
            <a:r>
              <a:rPr lang="en-US" sz="2400" dirty="0">
                <a:latin typeface="+mj-lt"/>
              </a:rPr>
              <a:t>blobs (using prefixes as filters).</a:t>
            </a:r>
          </a:p>
          <a:p>
            <a:endParaRPr lang="en-US" dirty="0"/>
          </a:p>
        </p:txBody>
      </p:sp>
      <p:pic>
        <p:nvPicPr>
          <p:cNvPr id="3" name="Picture 2">
            <a:extLst>
              <a:ext uri="{FF2B5EF4-FFF2-40B4-BE49-F238E27FC236}">
                <a16:creationId xmlns:a16="http://schemas.microsoft.com/office/drawing/2014/main" id="{9A6DAD9E-62FB-4DD9-A13B-986E09B28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7161" y="1043941"/>
            <a:ext cx="4401164" cy="4753638"/>
          </a:xfrm>
          <a:prstGeom prst="rect">
            <a:avLst/>
          </a:prstGeom>
        </p:spPr>
      </p:pic>
      <p:pic>
        <p:nvPicPr>
          <p:cNvPr id="2" name="Graphic 1">
            <a:extLst>
              <a:ext uri="{FF2B5EF4-FFF2-40B4-BE49-F238E27FC236}">
                <a16:creationId xmlns:a16="http://schemas.microsoft.com/office/drawing/2014/main" id="{E93D02AC-3718-485A-8C8B-488CD25C18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24812639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Uploading Blobs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9069" y="1337980"/>
            <a:ext cx="9572625" cy="5232202"/>
          </a:xfrm>
        </p:spPr>
        <p:txBody>
          <a:bodyPr/>
          <a:lstStyle/>
          <a:p>
            <a:pPr marL="0" indent="0">
              <a:spcAft>
                <a:spcPts val="600"/>
              </a:spcAft>
              <a:buNone/>
            </a:pPr>
            <a:r>
              <a:rPr lang="en-US" dirty="0">
                <a:latin typeface="+mj-lt"/>
              </a:rPr>
              <a:t>Azure Storage supports three types of blobs:</a:t>
            </a:r>
          </a:p>
          <a:p>
            <a:pPr marL="571500" lvl="1" indent="-342900">
              <a:spcAft>
                <a:spcPts val="600"/>
              </a:spcAft>
              <a:buFont typeface="Arial" panose="020B0604020202020204" pitchFamily="34" charset="0"/>
              <a:buChar char="•"/>
            </a:pPr>
            <a:r>
              <a:rPr lang="en-US" dirty="0">
                <a:latin typeface="+mj-lt"/>
              </a:rPr>
              <a:t>Block blobs (default)</a:t>
            </a:r>
          </a:p>
          <a:p>
            <a:pPr marL="571500" lvl="1" indent="-342900">
              <a:spcAft>
                <a:spcPts val="600"/>
              </a:spcAft>
              <a:buFont typeface="Arial" panose="020B0604020202020204" pitchFamily="34" charset="0"/>
              <a:buChar char="•"/>
            </a:pPr>
            <a:r>
              <a:rPr lang="en-US" dirty="0">
                <a:latin typeface="+mj-lt"/>
              </a:rPr>
              <a:t>Append blobs</a:t>
            </a:r>
          </a:p>
          <a:p>
            <a:pPr marL="571500" lvl="1" indent="-342900">
              <a:spcAft>
                <a:spcPts val="600"/>
              </a:spcAft>
              <a:buFont typeface="Arial" panose="020B0604020202020204" pitchFamily="34" charset="0"/>
              <a:buChar char="•"/>
            </a:pPr>
            <a:r>
              <a:rPr lang="en-US" dirty="0">
                <a:latin typeface="+mj-lt"/>
              </a:rPr>
              <a:t>Page blobs</a:t>
            </a:r>
          </a:p>
          <a:p>
            <a:pPr marL="571500" lvl="1" indent="-342900">
              <a:spcAft>
                <a:spcPts val="600"/>
              </a:spcAft>
              <a:buFont typeface="Arial" panose="020B0604020202020204" pitchFamily="34" charset="0"/>
              <a:buChar char="•"/>
            </a:pPr>
            <a:endParaRPr lang="en-US" dirty="0">
              <a:latin typeface="+mj-lt"/>
            </a:endParaRPr>
          </a:p>
          <a:p>
            <a:pPr marL="0" indent="0">
              <a:spcAft>
                <a:spcPts val="600"/>
              </a:spcAft>
              <a:buNone/>
            </a:pPr>
            <a:r>
              <a:rPr lang="en-US" dirty="0">
                <a:latin typeface="+mj-lt"/>
              </a:rPr>
              <a:t>Blob upload tools include:</a:t>
            </a:r>
          </a:p>
          <a:p>
            <a:pPr marL="571500" lvl="1" indent="-342900">
              <a:spcAft>
                <a:spcPts val="600"/>
              </a:spcAft>
              <a:buFont typeface="Arial" panose="020B0604020202020204" pitchFamily="34" charset="0"/>
              <a:buChar char="•"/>
            </a:pPr>
            <a:r>
              <a:rPr lang="en-US" b="1" dirty="0" err="1">
                <a:latin typeface="+mj-lt"/>
              </a:rPr>
              <a:t>AzCopy</a:t>
            </a:r>
            <a:endParaRPr lang="en-US" b="1" dirty="0">
              <a:latin typeface="+mj-lt"/>
            </a:endParaRPr>
          </a:p>
          <a:p>
            <a:pPr marL="571500" lvl="1" indent="-342900">
              <a:spcAft>
                <a:spcPts val="600"/>
              </a:spcAft>
              <a:buFont typeface="Arial" panose="020B0604020202020204" pitchFamily="34" charset="0"/>
              <a:buChar char="•"/>
            </a:pPr>
            <a:r>
              <a:rPr lang="en-US" b="1" dirty="0">
                <a:latin typeface="+mj-lt"/>
              </a:rPr>
              <a:t>Azure Storage Data Movement Library</a:t>
            </a:r>
          </a:p>
          <a:p>
            <a:pPr marL="571500" lvl="1" indent="-342900">
              <a:spcAft>
                <a:spcPts val="600"/>
              </a:spcAft>
              <a:buFont typeface="Arial" panose="020B0604020202020204" pitchFamily="34" charset="0"/>
              <a:buChar char="•"/>
            </a:pPr>
            <a:r>
              <a:rPr lang="en-US" b="1" dirty="0">
                <a:latin typeface="+mj-lt"/>
              </a:rPr>
              <a:t>Azure Data Factory</a:t>
            </a:r>
          </a:p>
          <a:p>
            <a:pPr marL="571500" lvl="1" indent="-342900">
              <a:spcAft>
                <a:spcPts val="600"/>
              </a:spcAft>
              <a:buFont typeface="Arial" panose="020B0604020202020204" pitchFamily="34" charset="0"/>
              <a:buChar char="•"/>
            </a:pPr>
            <a:r>
              <a:rPr lang="en-US" b="1" dirty="0" err="1">
                <a:latin typeface="+mj-lt"/>
              </a:rPr>
              <a:t>Blobfuse</a:t>
            </a:r>
            <a:endParaRPr lang="en-US" b="1" dirty="0">
              <a:latin typeface="+mj-lt"/>
            </a:endParaRPr>
          </a:p>
          <a:p>
            <a:pPr marL="571500" lvl="1" indent="-342900">
              <a:spcAft>
                <a:spcPts val="600"/>
              </a:spcAft>
              <a:buFont typeface="Arial" panose="020B0604020202020204" pitchFamily="34" charset="0"/>
              <a:buChar char="•"/>
            </a:pPr>
            <a:r>
              <a:rPr lang="en-US" b="1" dirty="0">
                <a:latin typeface="+mj-lt"/>
              </a:rPr>
              <a:t>Azure Data Box Disk</a:t>
            </a:r>
          </a:p>
          <a:p>
            <a:pPr marL="571500" lvl="1" indent="-342900">
              <a:spcAft>
                <a:spcPts val="600"/>
              </a:spcAft>
              <a:buFont typeface="Arial" panose="020B0604020202020204" pitchFamily="34" charset="0"/>
              <a:buChar char="•"/>
            </a:pPr>
            <a:r>
              <a:rPr lang="en-US" b="1" dirty="0">
                <a:latin typeface="+mj-lt"/>
              </a:rPr>
              <a:t>Azure Import/Export</a:t>
            </a:r>
          </a:p>
          <a:p>
            <a:pPr marL="571500" lvl="1" indent="-342900">
              <a:buFont typeface="Arial" panose="020B0604020202020204" pitchFamily="34" charset="0"/>
              <a:buChar char="•"/>
            </a:pPr>
            <a:endParaRPr lang="en-US" b="1" dirty="0">
              <a:latin typeface="+mj-lt"/>
            </a:endParaRPr>
          </a:p>
          <a:p>
            <a:pPr marL="571500" lvl="1" indent="-342900">
              <a:buFont typeface="Arial" panose="020B0604020202020204" pitchFamily="34" charset="0"/>
              <a:buChar char="•"/>
            </a:pPr>
            <a:endParaRPr lang="en-US" b="1" dirty="0">
              <a:latin typeface="+mj-lt"/>
            </a:endParaRPr>
          </a:p>
        </p:txBody>
      </p:sp>
      <p:pic>
        <p:nvPicPr>
          <p:cNvPr id="3" name="Picture 2">
            <a:extLst>
              <a:ext uri="{FF2B5EF4-FFF2-40B4-BE49-F238E27FC236}">
                <a16:creationId xmlns:a16="http://schemas.microsoft.com/office/drawing/2014/main" id="{8DE20E9B-5D3F-42A4-AB53-8F1386E7E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397" y="1196831"/>
            <a:ext cx="3801005" cy="5106113"/>
          </a:xfrm>
          <a:prstGeom prst="rect">
            <a:avLst/>
          </a:prstGeom>
        </p:spPr>
      </p:pic>
      <p:pic>
        <p:nvPicPr>
          <p:cNvPr id="2" name="Graphic 1">
            <a:extLst>
              <a:ext uri="{FF2B5EF4-FFF2-40B4-BE49-F238E27FC236}">
                <a16:creationId xmlns:a16="http://schemas.microsoft.com/office/drawing/2014/main" id="{E80844CF-562D-4F2C-932F-C12007265B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40710494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Storage Pricing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72369"/>
            <a:ext cx="9572625" cy="3970318"/>
          </a:xfrm>
        </p:spPr>
        <p:txBody>
          <a:bodyPr/>
          <a:lstStyle/>
          <a:p>
            <a:pPr marL="0" indent="0">
              <a:spcAft>
                <a:spcPts val="1200"/>
              </a:spcAft>
              <a:buNone/>
            </a:pPr>
            <a:r>
              <a:rPr lang="en-US" sz="2400" dirty="0">
                <a:latin typeface="+mj-lt"/>
              </a:rPr>
              <a:t>When using a storage account, the following billing considerations apply:</a:t>
            </a:r>
          </a:p>
          <a:p>
            <a:pPr marL="571500" lvl="1" indent="-342900">
              <a:spcAft>
                <a:spcPts val="1200"/>
              </a:spcAft>
              <a:buFont typeface="Arial" panose="020B0604020202020204" pitchFamily="34" charset="0"/>
              <a:buChar char="•"/>
            </a:pPr>
            <a:r>
              <a:rPr lang="en-US" sz="2400" dirty="0">
                <a:latin typeface="+mj-lt"/>
              </a:rPr>
              <a:t>Performance tiers</a:t>
            </a:r>
          </a:p>
          <a:p>
            <a:pPr marL="571500" lvl="1" indent="-342900">
              <a:spcAft>
                <a:spcPts val="1200"/>
              </a:spcAft>
              <a:buFont typeface="Arial" panose="020B0604020202020204" pitchFamily="34" charset="0"/>
              <a:buChar char="•"/>
            </a:pPr>
            <a:r>
              <a:rPr lang="en-US" sz="2400" dirty="0">
                <a:latin typeface="+mj-lt"/>
              </a:rPr>
              <a:t>Data access costs</a:t>
            </a:r>
          </a:p>
          <a:p>
            <a:pPr marL="571500" lvl="1" indent="-342900">
              <a:spcAft>
                <a:spcPts val="1200"/>
              </a:spcAft>
              <a:buFont typeface="Arial" panose="020B0604020202020204" pitchFamily="34" charset="0"/>
              <a:buChar char="•"/>
            </a:pPr>
            <a:r>
              <a:rPr lang="en-US" sz="2400" dirty="0">
                <a:latin typeface="+mj-lt"/>
              </a:rPr>
              <a:t>Transaction costs</a:t>
            </a:r>
          </a:p>
          <a:p>
            <a:pPr marL="571500" lvl="1" indent="-342900">
              <a:spcAft>
                <a:spcPts val="1200"/>
              </a:spcAft>
              <a:buFont typeface="Arial" panose="020B0604020202020204" pitchFamily="34" charset="0"/>
              <a:buChar char="•"/>
            </a:pPr>
            <a:r>
              <a:rPr lang="en-US" sz="2400" dirty="0">
                <a:latin typeface="+mj-lt"/>
              </a:rPr>
              <a:t>Geo-replication data transfer costs</a:t>
            </a:r>
          </a:p>
          <a:p>
            <a:pPr marL="571500" lvl="1" indent="-342900">
              <a:spcAft>
                <a:spcPts val="1200"/>
              </a:spcAft>
              <a:buFont typeface="Arial" panose="020B0604020202020204" pitchFamily="34" charset="0"/>
              <a:buChar char="•"/>
            </a:pPr>
            <a:r>
              <a:rPr lang="en-US" sz="2400" dirty="0">
                <a:latin typeface="+mj-lt"/>
              </a:rPr>
              <a:t>Outbound data transfer costs</a:t>
            </a:r>
          </a:p>
          <a:p>
            <a:pPr marL="571500" lvl="1" indent="-342900">
              <a:spcAft>
                <a:spcPts val="1200"/>
              </a:spcAft>
              <a:buFont typeface="Arial" panose="020B0604020202020204" pitchFamily="34" charset="0"/>
              <a:buChar char="•"/>
            </a:pPr>
            <a:r>
              <a:rPr lang="en-US" sz="2400" dirty="0">
                <a:latin typeface="+mj-lt"/>
              </a:rPr>
              <a:t>Changing the storage tier</a:t>
            </a:r>
          </a:p>
          <a:p>
            <a:pPr lvl="1"/>
            <a:endParaRPr lang="en-US" sz="2400" dirty="0"/>
          </a:p>
        </p:txBody>
      </p:sp>
      <p:pic>
        <p:nvPicPr>
          <p:cNvPr id="2" name="Graphic 1">
            <a:extLst>
              <a:ext uri="{FF2B5EF4-FFF2-40B4-BE49-F238E27FC236}">
                <a16:creationId xmlns:a16="http://schemas.microsoft.com/office/drawing/2014/main" id="{3A059AB9-E810-4321-B7B1-36BA93AD84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2075" y="6123621"/>
            <a:ext cx="476250" cy="476250"/>
          </a:xfrm>
          <a:prstGeom prst="rect">
            <a:avLst/>
          </a:prstGeom>
        </p:spPr>
      </p:pic>
    </p:spTree>
    <p:extLst>
      <p:ext uri="{BB962C8B-B14F-4D97-AF65-F5344CB8AC3E}">
        <p14:creationId xmlns:p14="http://schemas.microsoft.com/office/powerpoint/2010/main" val="40776992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b="1" dirty="0"/>
              <a:t>Demonstration: Blob Storage</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1107996"/>
          </a:xfrm>
        </p:spPr>
        <p:txBody>
          <a:bodyPr/>
          <a:lstStyle/>
          <a:p>
            <a:pPr marL="342900" indent="-342900">
              <a:buFont typeface="Arial" panose="020B0604020202020204" pitchFamily="34" charset="0"/>
              <a:buChar char="•"/>
            </a:pPr>
            <a:r>
              <a:rPr lang="en-US" sz="2000" dirty="0"/>
              <a:t>Create a container</a:t>
            </a:r>
          </a:p>
          <a:p>
            <a:pPr marL="342900" indent="-342900">
              <a:buFont typeface="Arial" panose="020B0604020202020204" pitchFamily="34" charset="0"/>
              <a:buChar char="•"/>
            </a:pPr>
            <a:r>
              <a:rPr lang="en-US" sz="2000" dirty="0"/>
              <a:t>Upload a block blob</a:t>
            </a:r>
          </a:p>
          <a:p>
            <a:pPr marL="342900" indent="-342900">
              <a:buFont typeface="Arial" panose="020B0604020202020204" pitchFamily="34" charset="0"/>
              <a:buChar char="•"/>
            </a:pPr>
            <a:r>
              <a:rPr lang="en-US" sz="2000" dirty="0"/>
              <a:t>Download a block blob</a:t>
            </a:r>
          </a:p>
        </p:txBody>
      </p:sp>
    </p:spTree>
    <p:extLst>
      <p:ext uri="{BB962C8B-B14F-4D97-AF65-F5344CB8AC3E}">
        <p14:creationId xmlns:p14="http://schemas.microsoft.com/office/powerpoint/2010/main" val="36611975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Storage Security</a:t>
            </a:r>
          </a:p>
        </p:txBody>
      </p:sp>
      <p:pic>
        <p:nvPicPr>
          <p:cNvPr id="2" name="Graphic 1">
            <a:extLst>
              <a:ext uri="{FF2B5EF4-FFF2-40B4-BE49-F238E27FC236}">
                <a16:creationId xmlns:a16="http://schemas.microsoft.com/office/drawing/2014/main" id="{C3AB20A5-AC4D-4037-B51C-358876D1872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19312062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Storage Security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6909"/>
            <a:ext cx="9572625" cy="4924425"/>
          </a:xfrm>
        </p:spPr>
        <p:txBody>
          <a:bodyPr/>
          <a:lstStyle/>
          <a:p>
            <a:pPr marL="0" indent="0">
              <a:spcAft>
                <a:spcPts val="600"/>
              </a:spcAft>
              <a:buNone/>
            </a:pPr>
            <a:r>
              <a:rPr lang="en-US" b="1" dirty="0">
                <a:latin typeface="+mj-lt"/>
              </a:rPr>
              <a:t>High-level security capabilities for Azure storage:</a:t>
            </a:r>
          </a:p>
          <a:p>
            <a:pPr marL="571500" lvl="1" indent="-342900">
              <a:spcAft>
                <a:spcPts val="600"/>
              </a:spcAft>
              <a:buFont typeface="Arial" panose="020B0604020202020204" pitchFamily="34" charset="0"/>
              <a:buChar char="•"/>
            </a:pPr>
            <a:r>
              <a:rPr lang="en-US" dirty="0">
                <a:latin typeface="+mj-lt"/>
              </a:rPr>
              <a:t>Encryption</a:t>
            </a:r>
          </a:p>
          <a:p>
            <a:pPr marL="571500" lvl="1" indent="-342900">
              <a:spcAft>
                <a:spcPts val="600"/>
              </a:spcAft>
              <a:buFont typeface="Arial" panose="020B0604020202020204" pitchFamily="34" charset="0"/>
              <a:buChar char="•"/>
            </a:pPr>
            <a:r>
              <a:rPr lang="en-US" dirty="0">
                <a:latin typeface="+mj-lt"/>
              </a:rPr>
              <a:t>Authentication</a:t>
            </a:r>
          </a:p>
          <a:p>
            <a:pPr marL="571500" lvl="1" indent="-342900">
              <a:spcAft>
                <a:spcPts val="600"/>
              </a:spcAft>
              <a:buFont typeface="Arial" panose="020B0604020202020204" pitchFamily="34" charset="0"/>
              <a:buChar char="•"/>
            </a:pPr>
            <a:r>
              <a:rPr lang="en-US" dirty="0">
                <a:latin typeface="+mj-lt"/>
              </a:rPr>
              <a:t>Data in transit</a:t>
            </a:r>
          </a:p>
          <a:p>
            <a:pPr marL="571500" lvl="1" indent="-342900">
              <a:spcAft>
                <a:spcPts val="600"/>
              </a:spcAft>
              <a:buFont typeface="Arial" panose="020B0604020202020204" pitchFamily="34" charset="0"/>
              <a:buChar char="•"/>
            </a:pPr>
            <a:r>
              <a:rPr lang="en-US" dirty="0">
                <a:latin typeface="+mj-lt"/>
              </a:rPr>
              <a:t>Disk encryption</a:t>
            </a:r>
          </a:p>
          <a:p>
            <a:pPr marL="571500" lvl="1" indent="-342900">
              <a:spcAft>
                <a:spcPts val="600"/>
              </a:spcAft>
              <a:buFont typeface="Arial" panose="020B0604020202020204" pitchFamily="34" charset="0"/>
              <a:buChar char="•"/>
            </a:pPr>
            <a:r>
              <a:rPr lang="en-US" dirty="0">
                <a:latin typeface="+mj-lt"/>
              </a:rPr>
              <a:t>Shared access signatures</a:t>
            </a:r>
          </a:p>
          <a:p>
            <a:pPr marL="571500" lvl="1">
              <a:spcAft>
                <a:spcPts val="600"/>
              </a:spcAft>
            </a:pPr>
            <a:endParaRPr lang="en-US" dirty="0">
              <a:latin typeface="+mj-lt"/>
            </a:endParaRPr>
          </a:p>
          <a:p>
            <a:pPr marL="0" indent="0">
              <a:spcAft>
                <a:spcPts val="600"/>
              </a:spcAft>
              <a:buNone/>
            </a:pPr>
            <a:r>
              <a:rPr lang="en-US" b="1" dirty="0">
                <a:latin typeface="+mj-lt"/>
              </a:rPr>
              <a:t>Authorization options:</a:t>
            </a:r>
          </a:p>
          <a:p>
            <a:pPr marL="571500" lvl="1" indent="-342900">
              <a:spcAft>
                <a:spcPts val="600"/>
              </a:spcAft>
              <a:buFont typeface="Arial" panose="020B0604020202020204" pitchFamily="34" charset="0"/>
              <a:buChar char="•"/>
            </a:pPr>
            <a:r>
              <a:rPr lang="en-US" dirty="0">
                <a:latin typeface="+mj-lt"/>
              </a:rPr>
              <a:t>Azure Active Directory (Azure AD)</a:t>
            </a:r>
          </a:p>
          <a:p>
            <a:pPr marL="571500" lvl="1" indent="-342900">
              <a:spcAft>
                <a:spcPts val="600"/>
              </a:spcAft>
              <a:buFont typeface="Arial" panose="020B0604020202020204" pitchFamily="34" charset="0"/>
              <a:buChar char="•"/>
            </a:pPr>
            <a:r>
              <a:rPr lang="en-US" dirty="0">
                <a:latin typeface="+mj-lt"/>
              </a:rPr>
              <a:t>Shared key</a:t>
            </a:r>
          </a:p>
          <a:p>
            <a:pPr marL="571500" lvl="1" indent="-342900">
              <a:spcAft>
                <a:spcPts val="600"/>
              </a:spcAft>
              <a:buFont typeface="Arial" panose="020B0604020202020204" pitchFamily="34" charset="0"/>
              <a:buChar char="•"/>
            </a:pPr>
            <a:r>
              <a:rPr lang="en-US" dirty="0">
                <a:latin typeface="+mj-lt"/>
              </a:rPr>
              <a:t>Shared access signatures</a:t>
            </a:r>
          </a:p>
          <a:p>
            <a:pPr marL="571500" lvl="1" indent="-342900">
              <a:spcAft>
                <a:spcPts val="600"/>
              </a:spcAft>
              <a:buFont typeface="Arial" panose="020B0604020202020204" pitchFamily="34" charset="0"/>
              <a:buChar char="•"/>
            </a:pPr>
            <a:r>
              <a:rPr lang="en-US" dirty="0">
                <a:latin typeface="+mj-lt"/>
              </a:rPr>
              <a:t>Anonymous access to containers and blobs</a:t>
            </a:r>
          </a:p>
          <a:p>
            <a:pPr marL="571500" lvl="1" indent="-342900">
              <a:spcAft>
                <a:spcPts val="600"/>
              </a:spcAft>
              <a:buFont typeface="Arial" panose="020B0604020202020204" pitchFamily="34" charset="0"/>
              <a:buChar char="•"/>
            </a:pPr>
            <a:endParaRPr lang="en-US" dirty="0">
              <a:latin typeface="+mj-lt"/>
            </a:endParaRPr>
          </a:p>
        </p:txBody>
      </p:sp>
      <p:pic>
        <p:nvPicPr>
          <p:cNvPr id="3" name="Picture 2" descr="A close up of a logo&#10;&#10;Description automatically generated">
            <a:extLst>
              <a:ext uri="{FF2B5EF4-FFF2-40B4-BE49-F238E27FC236}">
                <a16:creationId xmlns:a16="http://schemas.microsoft.com/office/drawing/2014/main" id="{047EC9C7-DBCE-43CB-87E7-13D4D5FA31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2571" y="5394346"/>
            <a:ext cx="887620" cy="887620"/>
          </a:xfrm>
          <a:prstGeom prst="rect">
            <a:avLst/>
          </a:prstGeom>
        </p:spPr>
      </p:pic>
    </p:spTree>
    <p:extLst>
      <p:ext uri="{BB962C8B-B14F-4D97-AF65-F5344CB8AC3E}">
        <p14:creationId xmlns:p14="http://schemas.microsoft.com/office/powerpoint/2010/main" val="29816473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Storage Account Keys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09350"/>
            <a:ext cx="10937246" cy="1846659"/>
          </a:xfrm>
        </p:spPr>
        <p:txBody>
          <a:bodyPr/>
          <a:lstStyle/>
          <a:p>
            <a:pPr>
              <a:spcAft>
                <a:spcPts val="1200"/>
              </a:spcAft>
            </a:pPr>
            <a:r>
              <a:rPr lang="en-US" sz="2400" dirty="0">
                <a:latin typeface="+mj-lt"/>
              </a:rPr>
              <a:t>Azure creates two keys (primary and secondary) for each storage account </a:t>
            </a:r>
          </a:p>
          <a:p>
            <a:pPr>
              <a:spcAft>
                <a:spcPts val="1200"/>
              </a:spcAft>
            </a:pPr>
            <a:r>
              <a:rPr lang="en-US" sz="2400" dirty="0">
                <a:latin typeface="+mj-lt"/>
              </a:rPr>
              <a:t>Either of the keys provides full access to the account</a:t>
            </a:r>
          </a:p>
          <a:p>
            <a:pPr>
              <a:spcAft>
                <a:spcPts val="1200"/>
              </a:spcAft>
            </a:pPr>
            <a:r>
              <a:rPr lang="en-US" sz="2400" dirty="0">
                <a:latin typeface="+mj-lt"/>
              </a:rPr>
              <a:t>You should regenerate keys on a regular basis or if they are compromised</a:t>
            </a:r>
          </a:p>
        </p:txBody>
      </p:sp>
      <p:pic>
        <p:nvPicPr>
          <p:cNvPr id="4" name="Picture 3">
            <a:extLst>
              <a:ext uri="{FF2B5EF4-FFF2-40B4-BE49-F238E27FC236}">
                <a16:creationId xmlns:a16="http://schemas.microsoft.com/office/drawing/2014/main" id="{563B30F3-7103-423E-823B-78D8E025B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189" y="2853664"/>
            <a:ext cx="5931377" cy="3417493"/>
          </a:xfrm>
          <a:prstGeom prst="rect">
            <a:avLst/>
          </a:prstGeom>
        </p:spPr>
      </p:pic>
    </p:spTree>
    <p:extLst>
      <p:ext uri="{BB962C8B-B14F-4D97-AF65-F5344CB8AC3E}">
        <p14:creationId xmlns:p14="http://schemas.microsoft.com/office/powerpoint/2010/main" val="2440426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Shared Access Signatures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97065"/>
            <a:ext cx="9507345" cy="3231654"/>
          </a:xfrm>
        </p:spPr>
        <p:txBody>
          <a:bodyPr/>
          <a:lstStyle/>
          <a:p>
            <a:pPr>
              <a:spcAft>
                <a:spcPts val="600"/>
              </a:spcAft>
            </a:pPr>
            <a:r>
              <a:rPr lang="en-US" dirty="0">
                <a:latin typeface="+mj-lt"/>
              </a:rPr>
              <a:t>Shared access signatures (SAS) grant restricted access rights to Azure Storage resources </a:t>
            </a:r>
          </a:p>
          <a:p>
            <a:pPr>
              <a:spcAft>
                <a:spcPts val="600"/>
              </a:spcAft>
            </a:pPr>
            <a:r>
              <a:rPr lang="en-US" dirty="0">
                <a:latin typeface="+mj-lt"/>
              </a:rPr>
              <a:t>Access level can be very granular, including support for:</a:t>
            </a:r>
          </a:p>
          <a:p>
            <a:pPr marL="571500" lvl="1" indent="-342900">
              <a:spcAft>
                <a:spcPts val="600"/>
              </a:spcAft>
              <a:buFont typeface="Arial" panose="020B0604020202020204" pitchFamily="34" charset="0"/>
              <a:buChar char="•"/>
            </a:pPr>
            <a:r>
              <a:rPr lang="en-US" dirty="0">
                <a:latin typeface="+mj-lt"/>
              </a:rPr>
              <a:t>An account-level SAS to delegate access to multiple storage services</a:t>
            </a:r>
          </a:p>
          <a:p>
            <a:pPr marL="571500" lvl="1" indent="-342900">
              <a:spcAft>
                <a:spcPts val="600"/>
              </a:spcAft>
              <a:buFont typeface="Arial" panose="020B0604020202020204" pitchFamily="34" charset="0"/>
              <a:buChar char="•"/>
            </a:pPr>
            <a:r>
              <a:rPr lang="en-US" dirty="0">
                <a:latin typeface="+mj-lt"/>
              </a:rPr>
              <a:t>A time interval during which the SAS is valid</a:t>
            </a:r>
          </a:p>
          <a:p>
            <a:pPr marL="571500" lvl="1" indent="-342900">
              <a:spcAft>
                <a:spcPts val="600"/>
              </a:spcAft>
              <a:buFont typeface="Arial" panose="020B0604020202020204" pitchFamily="34" charset="0"/>
              <a:buChar char="•"/>
            </a:pPr>
            <a:r>
              <a:rPr lang="en-US" dirty="0">
                <a:latin typeface="+mj-lt"/>
              </a:rPr>
              <a:t>Object and container level permissions</a:t>
            </a:r>
          </a:p>
          <a:p>
            <a:pPr marL="571500" lvl="1" indent="-342900">
              <a:spcAft>
                <a:spcPts val="600"/>
              </a:spcAft>
              <a:buFont typeface="Arial" panose="020B0604020202020204" pitchFamily="34" charset="0"/>
              <a:buChar char="•"/>
            </a:pPr>
            <a:r>
              <a:rPr lang="en-US" dirty="0">
                <a:latin typeface="+mj-lt"/>
              </a:rPr>
              <a:t>IP address range from which Azure Storage </a:t>
            </a:r>
            <a:br>
              <a:rPr lang="en-US" dirty="0">
                <a:latin typeface="+mj-lt"/>
              </a:rPr>
            </a:br>
            <a:r>
              <a:rPr lang="en-US" dirty="0">
                <a:latin typeface="+mj-lt"/>
              </a:rPr>
              <a:t>will accept the SAS token</a:t>
            </a:r>
          </a:p>
          <a:p>
            <a:pPr marL="571500" lvl="1" indent="-342900">
              <a:spcAft>
                <a:spcPts val="600"/>
              </a:spcAft>
              <a:buFont typeface="Arial" panose="020B0604020202020204" pitchFamily="34" charset="0"/>
              <a:buChar char="•"/>
            </a:pPr>
            <a:r>
              <a:rPr lang="en-US" dirty="0">
                <a:latin typeface="+mj-lt"/>
              </a:rPr>
              <a:t>The protocol over which Azure Storage </a:t>
            </a:r>
            <a:br>
              <a:rPr lang="en-US" dirty="0">
                <a:latin typeface="+mj-lt"/>
              </a:rPr>
            </a:br>
            <a:r>
              <a:rPr lang="en-US" dirty="0">
                <a:latin typeface="+mj-lt"/>
              </a:rPr>
              <a:t>will accept the SAS token</a:t>
            </a:r>
          </a:p>
        </p:txBody>
      </p:sp>
      <p:pic>
        <p:nvPicPr>
          <p:cNvPr id="3" name="Picture 2">
            <a:extLst>
              <a:ext uri="{FF2B5EF4-FFF2-40B4-BE49-F238E27FC236}">
                <a16:creationId xmlns:a16="http://schemas.microsoft.com/office/drawing/2014/main" id="{CDB82C55-FEF6-4A74-9717-93907BED4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764" y="2939402"/>
            <a:ext cx="4977561" cy="3605541"/>
          </a:xfrm>
          <a:prstGeom prst="rect">
            <a:avLst/>
          </a:prstGeom>
        </p:spPr>
      </p:pic>
    </p:spTree>
    <p:extLst>
      <p:ext uri="{BB962C8B-B14F-4D97-AF65-F5344CB8AC3E}">
        <p14:creationId xmlns:p14="http://schemas.microsoft.com/office/powerpoint/2010/main" val="40443986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URI and SAS Parameters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72369"/>
            <a:ext cx="10657974" cy="4616648"/>
          </a:xfrm>
        </p:spPr>
        <p:txBody>
          <a:bodyPr/>
          <a:lstStyle/>
          <a:p>
            <a:pPr>
              <a:spcAft>
                <a:spcPts val="600"/>
              </a:spcAft>
            </a:pPr>
            <a:r>
              <a:rPr lang="en-US" dirty="0">
                <a:latin typeface="+mj-lt"/>
              </a:rPr>
              <a:t>A URI is created using parameters and tokens as you create your SAS</a:t>
            </a:r>
          </a:p>
          <a:p>
            <a:pPr>
              <a:spcAft>
                <a:spcPts val="600"/>
              </a:spcAft>
            </a:pPr>
            <a:r>
              <a:rPr lang="en-US" dirty="0">
                <a:latin typeface="+mj-lt"/>
              </a:rPr>
              <a:t>The URI consists of your Storage Resource URI and the SAS token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spcBef>
                <a:spcPts val="1200"/>
              </a:spcBef>
            </a:pPr>
            <a:r>
              <a:rPr lang="en-US" dirty="0">
                <a:latin typeface="Consolas" panose="020B0609020204030204" pitchFamily="49" charset="0"/>
              </a:rPr>
              <a:t>https://myaccount.blob.core.windows.net/?restype=service&amp;comp=properties&amp;sv=2015-04-05&amp;ss=bf&amp;srt=s&amp;st=2015-04-29T22%3A18%3A26Z&amp;se=2015-04-30T02%3A23%3A26Z&amp;sr=b&amp;sp=rw&amp;sip=168.1.5.60-168.1.5.70&amp;spr=https &amp;sig=F%6GRVAZ5Cdj2Pw4txxxxx</a:t>
            </a:r>
          </a:p>
        </p:txBody>
      </p:sp>
      <p:pic>
        <p:nvPicPr>
          <p:cNvPr id="3" name="Picture 2">
            <a:extLst>
              <a:ext uri="{FF2B5EF4-FFF2-40B4-BE49-F238E27FC236}">
                <a16:creationId xmlns:a16="http://schemas.microsoft.com/office/drawing/2014/main" id="{6ACA624B-9B41-4C41-A5AF-82F3FB4CC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25" y="2041380"/>
            <a:ext cx="9525000" cy="2133600"/>
          </a:xfrm>
          <a:prstGeom prst="rect">
            <a:avLst/>
          </a:prstGeom>
        </p:spPr>
      </p:pic>
    </p:spTree>
    <p:extLst>
      <p:ext uri="{BB962C8B-B14F-4D97-AF65-F5344CB8AC3E}">
        <p14:creationId xmlns:p14="http://schemas.microsoft.com/office/powerpoint/2010/main" val="1846945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91495" y="375028"/>
            <a:ext cx="11533187" cy="411162"/>
          </a:xfrm>
        </p:spPr>
        <p:txBody>
          <a:bodyPr/>
          <a:lstStyle/>
          <a:p>
            <a:r>
              <a:rPr lang="en-US" b="1" dirty="0"/>
              <a:t>Learning Objectives  </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78581" y="1347653"/>
            <a:ext cx="9572625" cy="5016758"/>
          </a:xfrm>
        </p:spPr>
        <p:txBody>
          <a:bodyPr/>
          <a:lstStyle/>
          <a:p>
            <a:pPr marL="0" indent="0">
              <a:lnSpc>
                <a:spcPct val="100000"/>
              </a:lnSpc>
              <a:buNone/>
            </a:pPr>
            <a:r>
              <a:rPr lang="en-US" sz="2400" dirty="0">
                <a:latin typeface="+mj-lt"/>
              </a:rPr>
              <a:t>You will learn the following concepts:</a:t>
            </a:r>
          </a:p>
          <a:p>
            <a:pPr marL="0" indent="0">
              <a:lnSpc>
                <a:spcPct val="100000"/>
              </a:lnSpc>
              <a:buNone/>
            </a:pPr>
            <a:endParaRPr lang="en-US" sz="2400" dirty="0">
              <a:latin typeface="+mj-lt"/>
            </a:endParaRPr>
          </a:p>
          <a:p>
            <a:pPr>
              <a:lnSpc>
                <a:spcPct val="100000"/>
              </a:lnSpc>
              <a:spcAft>
                <a:spcPts val="1200"/>
              </a:spcAft>
            </a:pPr>
            <a:r>
              <a:rPr lang="en-US" sz="2400" dirty="0">
                <a:latin typeface="+mj-lt"/>
              </a:rPr>
              <a:t>Storage Accounts</a:t>
            </a:r>
          </a:p>
          <a:p>
            <a:pPr>
              <a:lnSpc>
                <a:spcPct val="100000"/>
              </a:lnSpc>
              <a:spcAft>
                <a:spcPts val="1200"/>
              </a:spcAft>
            </a:pPr>
            <a:r>
              <a:rPr lang="en-US" sz="2400" dirty="0">
                <a:latin typeface="+mj-lt"/>
              </a:rPr>
              <a:t>Blob Storage</a:t>
            </a:r>
          </a:p>
          <a:p>
            <a:pPr>
              <a:lnSpc>
                <a:spcPct val="100000"/>
              </a:lnSpc>
              <a:spcAft>
                <a:spcPts val="1200"/>
              </a:spcAft>
            </a:pPr>
            <a:r>
              <a:rPr lang="en-US" sz="2400" dirty="0">
                <a:latin typeface="+mj-lt"/>
              </a:rPr>
              <a:t>Storage Security</a:t>
            </a:r>
          </a:p>
          <a:p>
            <a:pPr>
              <a:lnSpc>
                <a:spcPct val="100000"/>
              </a:lnSpc>
              <a:spcAft>
                <a:spcPts val="1200"/>
              </a:spcAft>
            </a:pPr>
            <a:r>
              <a:rPr lang="en-US" sz="2400" dirty="0">
                <a:latin typeface="+mj-lt"/>
              </a:rPr>
              <a:t>Accessing Blobs and Queues using AAD</a:t>
            </a:r>
          </a:p>
          <a:p>
            <a:pPr>
              <a:lnSpc>
                <a:spcPct val="100000"/>
              </a:lnSpc>
              <a:spcAft>
                <a:spcPts val="1200"/>
              </a:spcAft>
            </a:pPr>
            <a:r>
              <a:rPr lang="en-US" sz="2400" dirty="0">
                <a:latin typeface="+mj-lt"/>
              </a:rPr>
              <a:t>Managing Storage</a:t>
            </a:r>
          </a:p>
          <a:p>
            <a:pPr>
              <a:lnSpc>
                <a:spcPct val="100000"/>
              </a:lnSpc>
              <a:spcAft>
                <a:spcPts val="1200"/>
              </a:spcAft>
            </a:pPr>
            <a:r>
              <a:rPr lang="en-US" sz="2400" dirty="0">
                <a:latin typeface="+mj-lt"/>
              </a:rPr>
              <a:t>Configure Azure Storage Firewalls and Virtual Networks</a:t>
            </a:r>
          </a:p>
          <a:p>
            <a:pPr>
              <a:lnSpc>
                <a:spcPct val="100000"/>
              </a:lnSpc>
              <a:spcAft>
                <a:spcPts val="1200"/>
              </a:spcAft>
            </a:pPr>
            <a:r>
              <a:rPr lang="en-US" sz="2400" dirty="0">
                <a:latin typeface="+mj-lt"/>
              </a:rPr>
              <a:t>Managing Storage</a:t>
            </a:r>
          </a:p>
          <a:p>
            <a:pPr marL="0" indent="0">
              <a:lnSpc>
                <a:spcPct val="100000"/>
              </a:lnSpc>
              <a:buNone/>
            </a:pPr>
            <a:endParaRPr lang="en-US" b="1" dirty="0">
              <a:latin typeface="+mj-lt"/>
            </a:endParaRPr>
          </a:p>
          <a:p>
            <a:pPr marL="0" indent="0">
              <a:lnSpc>
                <a:spcPct val="100000"/>
              </a:lnSpc>
              <a:buNone/>
            </a:pPr>
            <a:endParaRPr lang="en-US" b="1" dirty="0">
              <a:latin typeface="+mj-lt"/>
            </a:endParaRPr>
          </a:p>
        </p:txBody>
      </p:sp>
      <p:pic>
        <p:nvPicPr>
          <p:cNvPr id="2" name="Graphic 1">
            <a:extLst>
              <a:ext uri="{FF2B5EF4-FFF2-40B4-BE49-F238E27FC236}">
                <a16:creationId xmlns:a16="http://schemas.microsoft.com/office/drawing/2014/main" id="{BDCC9C06-1AEA-4242-9116-82D46E36063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6947448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Demonstration: SAS (Portal)</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800219"/>
          </a:xfrm>
        </p:spPr>
        <p:txBody>
          <a:bodyPr/>
          <a:lstStyle/>
          <a:p>
            <a:pPr marL="342900" indent="-342900">
              <a:buFont typeface="Arial" panose="020B0604020202020204" pitchFamily="34" charset="0"/>
              <a:buChar char="•"/>
            </a:pPr>
            <a:r>
              <a:rPr lang="en-US" sz="2000" dirty="0"/>
              <a:t>Create a SAS at the service level</a:t>
            </a:r>
          </a:p>
          <a:p>
            <a:pPr marL="342900" indent="-342900">
              <a:buFont typeface="Arial" panose="020B0604020202020204" pitchFamily="34" charset="0"/>
              <a:buChar char="•"/>
            </a:pPr>
            <a:r>
              <a:rPr lang="en-US" sz="2000" dirty="0"/>
              <a:t>Create a SAS at the account level</a:t>
            </a:r>
          </a:p>
        </p:txBody>
      </p:sp>
    </p:spTree>
    <p:extLst>
      <p:ext uri="{BB962C8B-B14F-4D97-AF65-F5344CB8AC3E}">
        <p14:creationId xmlns:p14="http://schemas.microsoft.com/office/powerpoint/2010/main" val="281269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Storage Service Encryption (SSE)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63328" y="2455062"/>
            <a:ext cx="5356740" cy="1769715"/>
          </a:xfrm>
        </p:spPr>
        <p:txBody>
          <a:bodyPr/>
          <a:lstStyle/>
          <a:p>
            <a:pPr>
              <a:spcAft>
                <a:spcPts val="1800"/>
              </a:spcAft>
            </a:pPr>
            <a:r>
              <a:rPr lang="en-US" sz="2400" dirty="0">
                <a:latin typeface="+mj-lt"/>
              </a:rPr>
              <a:t>Azure </a:t>
            </a:r>
            <a:r>
              <a:rPr lang="en-US" sz="2400" b="1" dirty="0">
                <a:latin typeface="+mj-lt"/>
              </a:rPr>
              <a:t>Storage Service Encryption</a:t>
            </a:r>
            <a:r>
              <a:rPr lang="en-US" sz="2400" dirty="0">
                <a:latin typeface="+mj-lt"/>
              </a:rPr>
              <a:t> (SSE) for data at rest helps protect data</a:t>
            </a:r>
          </a:p>
          <a:p>
            <a:pPr>
              <a:spcAft>
                <a:spcPts val="1800"/>
              </a:spcAft>
            </a:pPr>
            <a:r>
              <a:rPr lang="en-US" sz="2400" dirty="0">
                <a:latin typeface="+mj-lt"/>
              </a:rPr>
              <a:t>SSE is enabled for all new and existing storage accounts and cannot be disabled</a:t>
            </a:r>
          </a:p>
        </p:txBody>
      </p:sp>
      <p:pic>
        <p:nvPicPr>
          <p:cNvPr id="4" name="Picture 3">
            <a:extLst>
              <a:ext uri="{FF2B5EF4-FFF2-40B4-BE49-F238E27FC236}">
                <a16:creationId xmlns:a16="http://schemas.microsoft.com/office/drawing/2014/main" id="{575776BE-81D9-4797-93CF-6465B89B1A17}"/>
              </a:ext>
            </a:extLst>
          </p:cNvPr>
          <p:cNvPicPr>
            <a:picLocks noChangeAspect="1"/>
          </p:cNvPicPr>
          <p:nvPr/>
        </p:nvPicPr>
        <p:blipFill>
          <a:blip r:embed="rId2"/>
          <a:stretch>
            <a:fillRect/>
          </a:stretch>
        </p:blipFill>
        <p:spPr>
          <a:xfrm>
            <a:off x="7056438" y="1806816"/>
            <a:ext cx="4719896" cy="3620220"/>
          </a:xfrm>
          <a:prstGeom prst="rect">
            <a:avLst/>
          </a:prstGeom>
        </p:spPr>
      </p:pic>
    </p:spTree>
    <p:extLst>
      <p:ext uri="{BB962C8B-B14F-4D97-AF65-F5344CB8AC3E}">
        <p14:creationId xmlns:p14="http://schemas.microsoft.com/office/powerpoint/2010/main" val="16006073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Customer Managed Keys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543173"/>
            <a:ext cx="9572625" cy="307777"/>
          </a:xfrm>
        </p:spPr>
        <p:txBody>
          <a:bodyPr/>
          <a:lstStyle/>
          <a:p>
            <a:pPr marL="0" indent="0">
              <a:buNone/>
            </a:pPr>
            <a:r>
              <a:rPr lang="en-US" sz="2400" b="1" dirty="0">
                <a:latin typeface="+mj-lt"/>
              </a:rPr>
              <a:t>Use Azure Key Vault to generate and store encryption keys</a:t>
            </a:r>
          </a:p>
        </p:txBody>
      </p:sp>
      <p:pic>
        <p:nvPicPr>
          <p:cNvPr id="6" name="Picture 5">
            <a:extLst>
              <a:ext uri="{FF2B5EF4-FFF2-40B4-BE49-F238E27FC236}">
                <a16:creationId xmlns:a16="http://schemas.microsoft.com/office/drawing/2014/main" id="{82242E91-BD48-42AF-8ED0-371D789E2E17}"/>
              </a:ext>
            </a:extLst>
          </p:cNvPr>
          <p:cNvPicPr>
            <a:picLocks noChangeAspect="1"/>
          </p:cNvPicPr>
          <p:nvPr/>
        </p:nvPicPr>
        <p:blipFill>
          <a:blip r:embed="rId2"/>
          <a:stretch>
            <a:fillRect/>
          </a:stretch>
        </p:blipFill>
        <p:spPr>
          <a:xfrm>
            <a:off x="1214530" y="2350182"/>
            <a:ext cx="6130759" cy="3818444"/>
          </a:xfrm>
          <a:prstGeom prst="rect">
            <a:avLst/>
          </a:prstGeom>
        </p:spPr>
      </p:pic>
    </p:spTree>
    <p:extLst>
      <p:ext uri="{BB962C8B-B14F-4D97-AF65-F5344CB8AC3E}">
        <p14:creationId xmlns:p14="http://schemas.microsoft.com/office/powerpoint/2010/main" val="23815737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73085" y="362755"/>
            <a:ext cx="11533187" cy="411162"/>
          </a:xfrm>
        </p:spPr>
        <p:txBody>
          <a:bodyPr/>
          <a:lstStyle/>
          <a:p>
            <a:r>
              <a:rPr lang="en-US" b="1" dirty="0"/>
              <a:t>Storage Security Best Practices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95823" y="900987"/>
            <a:ext cx="10532209" cy="5924699"/>
          </a:xfrm>
        </p:spPr>
        <p:txBody>
          <a:bodyPr/>
          <a:lstStyle/>
          <a:p>
            <a:pPr marL="0" indent="0">
              <a:spcAft>
                <a:spcPts val="600"/>
              </a:spcAft>
              <a:buNone/>
            </a:pPr>
            <a:r>
              <a:rPr lang="en-US" b="1" dirty="0">
                <a:latin typeface="+mj-lt"/>
              </a:rPr>
              <a:t>Risks:</a:t>
            </a:r>
          </a:p>
          <a:p>
            <a:pPr marL="571500" lvl="1" indent="-342900">
              <a:spcAft>
                <a:spcPts val="600"/>
              </a:spcAft>
              <a:buFont typeface="Arial" panose="020B0604020202020204" pitchFamily="34" charset="0"/>
              <a:buChar char="•"/>
            </a:pPr>
            <a:r>
              <a:rPr lang="en-US" dirty="0">
                <a:latin typeface="+mj-lt"/>
              </a:rPr>
              <a:t>If a SAS is compromised, it can be used by anyone who obtains it</a:t>
            </a:r>
          </a:p>
          <a:p>
            <a:pPr marL="571500" lvl="1" indent="-342900">
              <a:spcAft>
                <a:spcPts val="600"/>
              </a:spcAft>
              <a:buFont typeface="Arial" panose="020B0604020202020204" pitchFamily="34" charset="0"/>
              <a:buChar char="•"/>
            </a:pPr>
            <a:r>
              <a:rPr lang="en-US" dirty="0">
                <a:latin typeface="+mj-lt"/>
              </a:rPr>
              <a:t>If a SAS provided to a client application expires and the application is unable to retrieve a new SAS from your service, then the application's functionality may be hindered</a:t>
            </a:r>
            <a:endParaRPr lang="en-US" b="1" dirty="0">
              <a:latin typeface="+mj-lt"/>
            </a:endParaRPr>
          </a:p>
          <a:p>
            <a:pPr marL="0" indent="0">
              <a:spcAft>
                <a:spcPts val="600"/>
              </a:spcAft>
              <a:buNone/>
            </a:pPr>
            <a:r>
              <a:rPr lang="en-US" b="1" dirty="0">
                <a:latin typeface="+mj-lt"/>
              </a:rPr>
              <a:t>Recommendations:</a:t>
            </a:r>
          </a:p>
          <a:p>
            <a:pPr marL="571500" lvl="1" indent="-342900">
              <a:spcAft>
                <a:spcPts val="600"/>
              </a:spcAft>
              <a:buFont typeface="Arial" panose="020B0604020202020204" pitchFamily="34" charset="0"/>
              <a:buChar char="•"/>
            </a:pPr>
            <a:r>
              <a:rPr lang="en-US" dirty="0">
                <a:latin typeface="+mj-lt"/>
              </a:rPr>
              <a:t>Always use HTTPS to create or distribute a SAS</a:t>
            </a:r>
          </a:p>
          <a:p>
            <a:pPr marL="571500" lvl="1" indent="-342900">
              <a:spcAft>
                <a:spcPts val="600"/>
              </a:spcAft>
              <a:buFont typeface="Arial" panose="020B0604020202020204" pitchFamily="34" charset="0"/>
              <a:buChar char="•"/>
            </a:pPr>
            <a:r>
              <a:rPr lang="en-US" dirty="0">
                <a:latin typeface="+mj-lt"/>
              </a:rPr>
              <a:t>Reference stored access policies where possible</a:t>
            </a:r>
          </a:p>
          <a:p>
            <a:pPr marL="571500" lvl="1" indent="-342900">
              <a:spcAft>
                <a:spcPts val="600"/>
              </a:spcAft>
              <a:buFont typeface="Arial" panose="020B0604020202020204" pitchFamily="34" charset="0"/>
              <a:buChar char="•"/>
            </a:pPr>
            <a:r>
              <a:rPr lang="en-US" dirty="0">
                <a:latin typeface="+mj-lt"/>
              </a:rPr>
              <a:t>Use near-term expiration dates on an ad hoc SAS</a:t>
            </a:r>
          </a:p>
          <a:p>
            <a:pPr marL="571500" lvl="1" indent="-342900">
              <a:spcAft>
                <a:spcPts val="600"/>
              </a:spcAft>
              <a:buFont typeface="Arial" panose="020B0604020202020204" pitchFamily="34" charset="0"/>
              <a:buChar char="•"/>
            </a:pPr>
            <a:r>
              <a:rPr lang="en-US" dirty="0">
                <a:latin typeface="+mj-lt"/>
              </a:rPr>
              <a:t>Have clients automatically renew the SAS</a:t>
            </a:r>
          </a:p>
          <a:p>
            <a:pPr marL="571500" lvl="1" indent="-342900">
              <a:spcAft>
                <a:spcPts val="600"/>
              </a:spcAft>
              <a:buFont typeface="Arial" panose="020B0604020202020204" pitchFamily="34" charset="0"/>
              <a:buChar char="•"/>
            </a:pPr>
            <a:r>
              <a:rPr lang="en-US" dirty="0">
                <a:latin typeface="+mj-lt"/>
              </a:rPr>
              <a:t>Be careful with SAS start time</a:t>
            </a:r>
          </a:p>
          <a:p>
            <a:pPr marL="571500" lvl="1" indent="-342900">
              <a:spcAft>
                <a:spcPts val="600"/>
              </a:spcAft>
              <a:buFont typeface="Arial" panose="020B0604020202020204" pitchFamily="34" charset="0"/>
              <a:buChar char="•"/>
            </a:pPr>
            <a:r>
              <a:rPr lang="en-US" dirty="0">
                <a:latin typeface="+mj-lt"/>
              </a:rPr>
              <a:t>Be specific with the resource to be accessed</a:t>
            </a:r>
          </a:p>
          <a:p>
            <a:pPr marL="571500" lvl="1" indent="-342900">
              <a:spcAft>
                <a:spcPts val="600"/>
              </a:spcAft>
              <a:buFont typeface="Arial" panose="020B0604020202020204" pitchFamily="34" charset="0"/>
              <a:buChar char="•"/>
            </a:pPr>
            <a:r>
              <a:rPr lang="en-US" dirty="0">
                <a:latin typeface="+mj-lt"/>
              </a:rPr>
              <a:t>Your account will be billed for any usage</a:t>
            </a:r>
          </a:p>
          <a:p>
            <a:pPr marL="571500" lvl="1" indent="-342900">
              <a:spcAft>
                <a:spcPts val="600"/>
              </a:spcAft>
              <a:buFont typeface="Arial" panose="020B0604020202020204" pitchFamily="34" charset="0"/>
              <a:buChar char="•"/>
            </a:pPr>
            <a:r>
              <a:rPr lang="en-US" dirty="0">
                <a:latin typeface="+mj-lt"/>
              </a:rPr>
              <a:t>Validate data written using SAS</a:t>
            </a:r>
          </a:p>
          <a:p>
            <a:pPr marL="571500" lvl="1" indent="-342900">
              <a:spcAft>
                <a:spcPts val="600"/>
              </a:spcAft>
              <a:buFont typeface="Arial" panose="020B0604020202020204" pitchFamily="34" charset="0"/>
              <a:buChar char="•"/>
            </a:pPr>
            <a:r>
              <a:rPr lang="en-US" dirty="0">
                <a:latin typeface="+mj-lt"/>
              </a:rPr>
              <a:t>Don’t assume SAS is the correct choice</a:t>
            </a:r>
          </a:p>
          <a:p>
            <a:pPr marL="571500" lvl="1" indent="-342900">
              <a:spcAft>
                <a:spcPts val="600"/>
              </a:spcAft>
              <a:buFont typeface="Arial" panose="020B0604020202020204" pitchFamily="34" charset="0"/>
              <a:buChar char="•"/>
            </a:pPr>
            <a:r>
              <a:rPr lang="en-US" dirty="0">
                <a:latin typeface="+mj-lt"/>
              </a:rPr>
              <a:t>Use Storage Analytics to monitor your application</a:t>
            </a:r>
          </a:p>
        </p:txBody>
      </p:sp>
    </p:spTree>
    <p:extLst>
      <p:ext uri="{BB962C8B-B14F-4D97-AF65-F5344CB8AC3E}">
        <p14:creationId xmlns:p14="http://schemas.microsoft.com/office/powerpoint/2010/main" val="28686989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Accessing Blobs and Queues using AAD</a:t>
            </a:r>
          </a:p>
        </p:txBody>
      </p:sp>
      <p:pic>
        <p:nvPicPr>
          <p:cNvPr id="2" name="Graphic 1">
            <a:extLst>
              <a:ext uri="{FF2B5EF4-FFF2-40B4-BE49-F238E27FC236}">
                <a16:creationId xmlns:a16="http://schemas.microsoft.com/office/drawing/2014/main" id="{F0F99BF8-01C9-447B-AA01-9294A6CE8C2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958253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91852"/>
            <a:ext cx="11176585" cy="1538883"/>
          </a:xfrm>
        </p:spPr>
        <p:txBody>
          <a:bodyPr/>
          <a:lstStyle/>
          <a:p>
            <a:pPr>
              <a:spcAft>
                <a:spcPts val="1200"/>
              </a:spcAft>
            </a:pPr>
            <a:r>
              <a:rPr lang="en-US" sz="2400" dirty="0">
                <a:latin typeface="+mj-lt"/>
              </a:rPr>
              <a:t>Azure Storage supports using Azure Active Directory (Azure AD) to authorize requests to Blob and Queue storage.</a:t>
            </a:r>
          </a:p>
          <a:p>
            <a:pPr>
              <a:spcAft>
                <a:spcPts val="1200"/>
              </a:spcAft>
            </a:pPr>
            <a:r>
              <a:rPr lang="en-US" sz="2400" dirty="0">
                <a:latin typeface="+mj-lt"/>
              </a:rPr>
              <a:t>Authorizing requests against Azure Storage with Azure AD provides superior security.</a:t>
            </a:r>
            <a:r>
              <a:rPr lang="en-US" dirty="0"/>
              <a:t> </a:t>
            </a:r>
          </a:p>
          <a:p>
            <a:pPr marL="0" indent="0">
              <a:buNone/>
            </a:pPr>
            <a:endParaRPr lang="en-US" dirty="0"/>
          </a:p>
        </p:txBody>
      </p:sp>
      <p:sp>
        <p:nvSpPr>
          <p:cNvPr id="3" name="Title 2">
            <a:extLst>
              <a:ext uri="{FF2B5EF4-FFF2-40B4-BE49-F238E27FC236}">
                <a16:creationId xmlns:a16="http://schemas.microsoft.com/office/drawing/2014/main" id="{12067CE3-F644-4513-8910-8826A5856C58}"/>
              </a:ext>
            </a:extLst>
          </p:cNvPr>
          <p:cNvSpPr>
            <a:spLocks noGrp="1"/>
          </p:cNvSpPr>
          <p:nvPr>
            <p:ph type="title"/>
          </p:nvPr>
        </p:nvSpPr>
        <p:spPr/>
        <p:txBody>
          <a:bodyPr/>
          <a:lstStyle/>
          <a:p>
            <a:r>
              <a:rPr lang="en-US" b="1" dirty="0"/>
              <a:t>Authorize Access to Blobs and Queues using AAD</a:t>
            </a:r>
          </a:p>
        </p:txBody>
      </p:sp>
      <p:pic>
        <p:nvPicPr>
          <p:cNvPr id="2" name="Graphic 1">
            <a:extLst>
              <a:ext uri="{FF2B5EF4-FFF2-40B4-BE49-F238E27FC236}">
                <a16:creationId xmlns:a16="http://schemas.microsoft.com/office/drawing/2014/main" id="{69CB374A-CDD9-4143-9390-1C61CAC182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66512" y="6014611"/>
            <a:ext cx="592522" cy="592522"/>
          </a:xfrm>
          <a:prstGeom prst="rect">
            <a:avLst/>
          </a:prstGeom>
        </p:spPr>
      </p:pic>
    </p:spTree>
    <p:extLst>
      <p:ext uri="{BB962C8B-B14F-4D97-AF65-F5344CB8AC3E}">
        <p14:creationId xmlns:p14="http://schemas.microsoft.com/office/powerpoint/2010/main" val="22341780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Overview of Azure AD for Blobs and Queues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35403" y="1616195"/>
            <a:ext cx="10931109" cy="2154436"/>
          </a:xfrm>
        </p:spPr>
        <p:txBody>
          <a:bodyPr/>
          <a:lstStyle/>
          <a:p>
            <a:pPr>
              <a:spcAft>
                <a:spcPts val="1200"/>
              </a:spcAft>
            </a:pPr>
            <a:r>
              <a:rPr lang="en-US" sz="2400" dirty="0">
                <a:latin typeface="+mj-lt"/>
              </a:rPr>
              <a:t>When a security principal attempts to access a blob or queue resource, the request must be authorized</a:t>
            </a:r>
          </a:p>
          <a:p>
            <a:pPr>
              <a:spcAft>
                <a:spcPts val="1200"/>
              </a:spcAft>
            </a:pPr>
            <a:r>
              <a:rPr lang="en-US" sz="2400" dirty="0">
                <a:latin typeface="+mj-lt"/>
              </a:rPr>
              <a:t>The authentication step requires that an application request an OAuth 2.0 access token at runtime</a:t>
            </a:r>
          </a:p>
          <a:p>
            <a:pPr>
              <a:spcAft>
                <a:spcPts val="1200"/>
              </a:spcAft>
            </a:pPr>
            <a:r>
              <a:rPr lang="en-US" sz="2400" dirty="0">
                <a:latin typeface="+mj-lt"/>
              </a:rPr>
              <a:t>The authorization step requires that one or more RBAC roles be assigned to the security principal</a:t>
            </a:r>
          </a:p>
        </p:txBody>
      </p:sp>
      <p:pic>
        <p:nvPicPr>
          <p:cNvPr id="2" name="Graphic 1">
            <a:extLst>
              <a:ext uri="{FF2B5EF4-FFF2-40B4-BE49-F238E27FC236}">
                <a16:creationId xmlns:a16="http://schemas.microsoft.com/office/drawing/2014/main" id="{57C12798-F3B4-4EA0-B7AA-1CC765FA8C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66512" y="6014611"/>
            <a:ext cx="592522" cy="592522"/>
          </a:xfrm>
          <a:prstGeom prst="rect">
            <a:avLst/>
          </a:prstGeom>
        </p:spPr>
      </p:pic>
    </p:spTree>
    <p:extLst>
      <p:ext uri="{BB962C8B-B14F-4D97-AF65-F5344CB8AC3E}">
        <p14:creationId xmlns:p14="http://schemas.microsoft.com/office/powerpoint/2010/main" val="29834434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4233" y="1499824"/>
            <a:ext cx="9572625" cy="4739759"/>
          </a:xfrm>
        </p:spPr>
        <p:txBody>
          <a:bodyPr/>
          <a:lstStyle/>
          <a:p>
            <a:pPr marL="0" indent="0">
              <a:spcAft>
                <a:spcPts val="1200"/>
              </a:spcAft>
              <a:buNone/>
            </a:pPr>
            <a:r>
              <a:rPr lang="en-US" sz="2400" dirty="0">
                <a:latin typeface="+mj-lt"/>
              </a:rPr>
              <a:t>Built-in RBAC roles for blobs and queues</a:t>
            </a:r>
          </a:p>
          <a:p>
            <a:pPr marL="571500" lvl="1" indent="-342900">
              <a:spcAft>
                <a:spcPts val="1200"/>
              </a:spcAft>
              <a:buFont typeface="Arial" panose="020B0604020202020204" pitchFamily="34" charset="0"/>
              <a:buChar char="•"/>
            </a:pPr>
            <a:r>
              <a:rPr lang="en-US" sz="2400" dirty="0">
                <a:latin typeface="+mj-lt"/>
              </a:rPr>
              <a:t>Storage Blob Data Owner</a:t>
            </a:r>
          </a:p>
          <a:p>
            <a:pPr marL="571500" lvl="1" indent="-342900">
              <a:spcAft>
                <a:spcPts val="1200"/>
              </a:spcAft>
              <a:buFont typeface="Arial" panose="020B0604020202020204" pitchFamily="34" charset="0"/>
              <a:buChar char="•"/>
            </a:pPr>
            <a:r>
              <a:rPr lang="en-US" sz="2400" dirty="0">
                <a:latin typeface="+mj-lt"/>
              </a:rPr>
              <a:t>Storage Blob Data Contributor</a:t>
            </a:r>
          </a:p>
          <a:p>
            <a:pPr marL="571500" lvl="1" indent="-342900">
              <a:spcAft>
                <a:spcPts val="1200"/>
              </a:spcAft>
              <a:buFont typeface="Arial" panose="020B0604020202020204" pitchFamily="34" charset="0"/>
              <a:buChar char="•"/>
            </a:pPr>
            <a:r>
              <a:rPr lang="en-US" sz="2400" dirty="0">
                <a:latin typeface="+mj-lt"/>
              </a:rPr>
              <a:t>Storage Blob Data Reader</a:t>
            </a:r>
          </a:p>
          <a:p>
            <a:pPr marL="571500" lvl="1" indent="-342900">
              <a:spcAft>
                <a:spcPts val="1200"/>
              </a:spcAft>
              <a:buFont typeface="Arial" panose="020B0604020202020204" pitchFamily="34" charset="0"/>
              <a:buChar char="•"/>
            </a:pPr>
            <a:r>
              <a:rPr lang="en-US" sz="2400" dirty="0">
                <a:latin typeface="+mj-lt"/>
              </a:rPr>
              <a:t>Storage Queue Data Contributor</a:t>
            </a:r>
          </a:p>
          <a:p>
            <a:pPr marL="571500" lvl="1" indent="-342900">
              <a:spcAft>
                <a:spcPts val="1200"/>
              </a:spcAft>
              <a:buFont typeface="Arial" panose="020B0604020202020204" pitchFamily="34" charset="0"/>
              <a:buChar char="•"/>
            </a:pPr>
            <a:r>
              <a:rPr lang="en-US" sz="2400" dirty="0">
                <a:latin typeface="+mj-lt"/>
              </a:rPr>
              <a:t>Storage Queue Data Reader</a:t>
            </a:r>
          </a:p>
          <a:p>
            <a:pPr marL="571500" lvl="1" indent="-342900">
              <a:spcAft>
                <a:spcPts val="1200"/>
              </a:spcAft>
              <a:buFont typeface="Arial" panose="020B0604020202020204" pitchFamily="34" charset="0"/>
              <a:buChar char="•"/>
            </a:pPr>
            <a:r>
              <a:rPr lang="en-US" sz="2400" dirty="0">
                <a:latin typeface="+mj-lt"/>
              </a:rPr>
              <a:t>Storage Queue Data Message Processor</a:t>
            </a:r>
          </a:p>
          <a:p>
            <a:pPr marL="571500" lvl="1" indent="-342900">
              <a:spcAft>
                <a:spcPts val="1200"/>
              </a:spcAft>
              <a:buFont typeface="Arial" panose="020B0604020202020204" pitchFamily="34" charset="0"/>
              <a:buChar char="•"/>
            </a:pPr>
            <a:r>
              <a:rPr lang="en-US" sz="2400" dirty="0">
                <a:latin typeface="+mj-lt"/>
              </a:rPr>
              <a:t>Storage Queue Data Message Sender</a:t>
            </a:r>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C3A673D-BBF1-4CF4-B33A-E0F295A1AA0C}"/>
              </a:ext>
            </a:extLst>
          </p:cNvPr>
          <p:cNvSpPr>
            <a:spLocks noGrp="1"/>
          </p:cNvSpPr>
          <p:nvPr>
            <p:ph type="title"/>
          </p:nvPr>
        </p:nvSpPr>
        <p:spPr/>
        <p:txBody>
          <a:bodyPr/>
          <a:lstStyle/>
          <a:p>
            <a:r>
              <a:rPr lang="en-US" b="1" dirty="0"/>
              <a:t>RBAC Roles for Access</a:t>
            </a:r>
          </a:p>
        </p:txBody>
      </p:sp>
      <p:pic>
        <p:nvPicPr>
          <p:cNvPr id="2" name="Graphic 1">
            <a:extLst>
              <a:ext uri="{FF2B5EF4-FFF2-40B4-BE49-F238E27FC236}">
                <a16:creationId xmlns:a16="http://schemas.microsoft.com/office/drawing/2014/main" id="{2C4B9002-247E-4B6F-8823-95B0B335D5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66512" y="6014611"/>
            <a:ext cx="592522" cy="592522"/>
          </a:xfrm>
          <a:prstGeom prst="rect">
            <a:avLst/>
          </a:prstGeom>
        </p:spPr>
      </p:pic>
    </p:spTree>
    <p:extLst>
      <p:ext uri="{BB962C8B-B14F-4D97-AF65-F5344CB8AC3E}">
        <p14:creationId xmlns:p14="http://schemas.microsoft.com/office/powerpoint/2010/main" val="3198188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b="1" dirty="0"/>
              <a:t>Resource Scope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3754874"/>
          </a:xfrm>
        </p:spPr>
        <p:txBody>
          <a:bodyPr/>
          <a:lstStyle/>
          <a:p>
            <a:pPr marL="0" indent="0">
              <a:spcAft>
                <a:spcPts val="1200"/>
              </a:spcAft>
              <a:buNone/>
            </a:pPr>
            <a:r>
              <a:rPr lang="en-US" sz="2400" dirty="0">
                <a:latin typeface="+mj-lt"/>
              </a:rPr>
              <a:t>The levels at which you can scope access to Azure blob and queue resources:</a:t>
            </a:r>
          </a:p>
          <a:p>
            <a:pPr marL="571500" lvl="1" indent="-342900">
              <a:spcAft>
                <a:spcPts val="1200"/>
              </a:spcAft>
              <a:buFont typeface="Arial" panose="020B0604020202020204" pitchFamily="34" charset="0"/>
              <a:buChar char="•"/>
            </a:pPr>
            <a:r>
              <a:rPr lang="en-US" sz="2400" dirty="0">
                <a:latin typeface="+mj-lt"/>
              </a:rPr>
              <a:t>An individual container</a:t>
            </a:r>
          </a:p>
          <a:p>
            <a:pPr marL="571500" lvl="1" indent="-342900">
              <a:spcAft>
                <a:spcPts val="1200"/>
              </a:spcAft>
              <a:buFont typeface="Arial" panose="020B0604020202020204" pitchFamily="34" charset="0"/>
              <a:buChar char="•"/>
            </a:pPr>
            <a:r>
              <a:rPr lang="en-US" sz="2400" dirty="0">
                <a:latin typeface="+mj-lt"/>
              </a:rPr>
              <a:t>An individual queue</a:t>
            </a:r>
          </a:p>
          <a:p>
            <a:pPr marL="571500" lvl="1" indent="-342900">
              <a:spcAft>
                <a:spcPts val="1200"/>
              </a:spcAft>
              <a:buFont typeface="Arial" panose="020B0604020202020204" pitchFamily="34" charset="0"/>
              <a:buChar char="•"/>
            </a:pPr>
            <a:r>
              <a:rPr lang="en-US" sz="2400" dirty="0">
                <a:latin typeface="+mj-lt"/>
              </a:rPr>
              <a:t>The storage account</a:t>
            </a:r>
          </a:p>
          <a:p>
            <a:pPr marL="571500" lvl="1" indent="-342900">
              <a:spcAft>
                <a:spcPts val="1200"/>
              </a:spcAft>
              <a:buFont typeface="Arial" panose="020B0604020202020204" pitchFamily="34" charset="0"/>
              <a:buChar char="•"/>
            </a:pPr>
            <a:r>
              <a:rPr lang="en-US" sz="2400" dirty="0">
                <a:latin typeface="+mj-lt"/>
              </a:rPr>
              <a:t>The resource group</a:t>
            </a:r>
          </a:p>
          <a:p>
            <a:pPr marL="571500" lvl="1" indent="-342900">
              <a:spcAft>
                <a:spcPts val="1200"/>
              </a:spcAft>
              <a:buFont typeface="Arial" panose="020B0604020202020204" pitchFamily="34" charset="0"/>
              <a:buChar char="•"/>
            </a:pPr>
            <a:r>
              <a:rPr lang="en-US" sz="2400" dirty="0">
                <a:latin typeface="+mj-lt"/>
              </a:rPr>
              <a:t>The subscription</a:t>
            </a:r>
          </a:p>
          <a:p>
            <a:pPr marL="571500" lvl="1" indent="-342900">
              <a:spcAft>
                <a:spcPts val="1200"/>
              </a:spcAft>
              <a:buFont typeface="Arial" panose="020B0604020202020204" pitchFamily="34" charset="0"/>
              <a:buChar char="•"/>
            </a:pPr>
            <a:endParaRPr lang="en-US" sz="2400" dirty="0"/>
          </a:p>
        </p:txBody>
      </p:sp>
      <p:pic>
        <p:nvPicPr>
          <p:cNvPr id="2" name="Graphic 1">
            <a:extLst>
              <a:ext uri="{FF2B5EF4-FFF2-40B4-BE49-F238E27FC236}">
                <a16:creationId xmlns:a16="http://schemas.microsoft.com/office/drawing/2014/main" id="{93E9B34F-FC7F-4F32-B7C2-A014F0F7B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66512" y="6014611"/>
            <a:ext cx="592522" cy="592522"/>
          </a:xfrm>
          <a:prstGeom prst="rect">
            <a:avLst/>
          </a:prstGeom>
        </p:spPr>
      </p:pic>
    </p:spTree>
    <p:extLst>
      <p:ext uri="{BB962C8B-B14F-4D97-AF65-F5344CB8AC3E}">
        <p14:creationId xmlns:p14="http://schemas.microsoft.com/office/powerpoint/2010/main" val="2805382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Access Data with an Azure AD Account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04414"/>
            <a:ext cx="10603915" cy="2554545"/>
          </a:xfrm>
        </p:spPr>
        <p:txBody>
          <a:bodyPr/>
          <a:lstStyle/>
          <a:p>
            <a:pPr marL="0" indent="0">
              <a:spcAft>
                <a:spcPts val="1200"/>
              </a:spcAft>
              <a:buNone/>
            </a:pPr>
            <a:r>
              <a:rPr lang="en-US" sz="2400" b="1" dirty="0">
                <a:latin typeface="+mj-lt"/>
              </a:rPr>
              <a:t>Access to blob or queue data from the Azure portal is available based on either</a:t>
            </a:r>
            <a:r>
              <a:rPr lang="en-US" sz="2400" dirty="0">
                <a:latin typeface="+mj-lt"/>
              </a:rPr>
              <a:t>:</a:t>
            </a:r>
          </a:p>
          <a:p>
            <a:pPr marL="571500" lvl="1" indent="-342900">
              <a:spcAft>
                <a:spcPts val="1200"/>
              </a:spcAft>
              <a:buFont typeface="Arial" panose="020B0604020202020204" pitchFamily="34" charset="0"/>
              <a:buChar char="•"/>
            </a:pPr>
            <a:r>
              <a:rPr lang="en-US" sz="2400" dirty="0">
                <a:latin typeface="+mj-lt"/>
              </a:rPr>
              <a:t>One of the storage account access keys (requires an RBAC role with </a:t>
            </a:r>
            <a:r>
              <a:rPr lang="en-US" sz="2400" b="1" i="1" dirty="0" err="1">
                <a:latin typeface="+mj-lt"/>
              </a:rPr>
              <a:t>Microsoft.Storage</a:t>
            </a:r>
            <a:r>
              <a:rPr lang="en-US" sz="2400" b="1" i="1" dirty="0">
                <a:latin typeface="+mj-lt"/>
              </a:rPr>
              <a:t>/</a:t>
            </a:r>
            <a:r>
              <a:rPr lang="en-US" sz="2400" b="1" i="1" dirty="0" err="1">
                <a:latin typeface="+mj-lt"/>
              </a:rPr>
              <a:t>storageAccounts</a:t>
            </a:r>
            <a:r>
              <a:rPr lang="en-US" sz="2400" b="1" i="1" dirty="0">
                <a:latin typeface="+mj-lt"/>
              </a:rPr>
              <a:t>/</a:t>
            </a:r>
            <a:r>
              <a:rPr lang="en-US" sz="2400" b="1" i="1" dirty="0" err="1">
                <a:latin typeface="+mj-lt"/>
              </a:rPr>
              <a:t>listkeys</a:t>
            </a:r>
            <a:r>
              <a:rPr lang="en-US" sz="2400" b="1" i="1" dirty="0">
                <a:latin typeface="+mj-lt"/>
              </a:rPr>
              <a:t>/ </a:t>
            </a:r>
            <a:r>
              <a:rPr lang="en-US" sz="2400" dirty="0">
                <a:latin typeface="+mj-lt"/>
              </a:rPr>
              <a:t>action permission)</a:t>
            </a:r>
          </a:p>
          <a:p>
            <a:pPr marL="571500" lvl="1" indent="-342900">
              <a:spcAft>
                <a:spcPts val="1200"/>
              </a:spcAft>
              <a:buFont typeface="Arial" panose="020B0604020202020204" pitchFamily="34" charset="0"/>
              <a:buChar char="•"/>
            </a:pPr>
            <a:r>
              <a:rPr lang="en-US" sz="2400" dirty="0">
                <a:latin typeface="+mj-lt"/>
              </a:rPr>
              <a:t>An Azure AD account with permissions to access blob or queue data and to navigate through storage account resources</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6869596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Storage Accounts</a:t>
            </a:r>
          </a:p>
        </p:txBody>
      </p:sp>
      <p:pic>
        <p:nvPicPr>
          <p:cNvPr id="2" name="Graphic 1">
            <a:extLst>
              <a:ext uri="{FF2B5EF4-FFF2-40B4-BE49-F238E27FC236}">
                <a16:creationId xmlns:a16="http://schemas.microsoft.com/office/drawing/2014/main" id="{C039B22D-7DCA-497C-907A-5DE1E66A6EB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228175052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Storage Account Keys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09350"/>
            <a:ext cx="10937246" cy="1846659"/>
          </a:xfrm>
        </p:spPr>
        <p:txBody>
          <a:bodyPr/>
          <a:lstStyle/>
          <a:p>
            <a:pPr>
              <a:spcAft>
                <a:spcPts val="1200"/>
              </a:spcAft>
            </a:pPr>
            <a:r>
              <a:rPr lang="en-US" sz="2400" dirty="0">
                <a:latin typeface="+mj-lt"/>
              </a:rPr>
              <a:t>Azure creates two keys (primary and secondary) for each storage account </a:t>
            </a:r>
          </a:p>
          <a:p>
            <a:pPr>
              <a:spcAft>
                <a:spcPts val="1200"/>
              </a:spcAft>
            </a:pPr>
            <a:r>
              <a:rPr lang="en-US" sz="2400" dirty="0">
                <a:latin typeface="+mj-lt"/>
              </a:rPr>
              <a:t>Either of the keys provides full access to the account</a:t>
            </a:r>
          </a:p>
          <a:p>
            <a:pPr>
              <a:spcAft>
                <a:spcPts val="1200"/>
              </a:spcAft>
            </a:pPr>
            <a:r>
              <a:rPr lang="en-US" sz="2400" dirty="0">
                <a:latin typeface="+mj-lt"/>
              </a:rPr>
              <a:t>You should regenerate keys on a regular basis or if they are compromised</a:t>
            </a:r>
          </a:p>
        </p:txBody>
      </p:sp>
      <p:pic>
        <p:nvPicPr>
          <p:cNvPr id="4" name="Picture 3">
            <a:extLst>
              <a:ext uri="{FF2B5EF4-FFF2-40B4-BE49-F238E27FC236}">
                <a16:creationId xmlns:a16="http://schemas.microsoft.com/office/drawing/2014/main" id="{563B30F3-7103-423E-823B-78D8E025B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189" y="2853664"/>
            <a:ext cx="5931377" cy="3417493"/>
          </a:xfrm>
          <a:prstGeom prst="rect">
            <a:avLst/>
          </a:prstGeom>
        </p:spPr>
      </p:pic>
    </p:spTree>
    <p:extLst>
      <p:ext uri="{BB962C8B-B14F-4D97-AF65-F5344CB8AC3E}">
        <p14:creationId xmlns:p14="http://schemas.microsoft.com/office/powerpoint/2010/main" val="129842906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3328" y="1310242"/>
            <a:ext cx="7604124" cy="3629025"/>
          </a:xfrm>
        </p:spPr>
        <p:txBody>
          <a:bodyPr/>
          <a:lstStyle/>
          <a:p>
            <a:r>
              <a:rPr lang="en-US" b="1" dirty="0"/>
              <a:t>Managing Storage</a:t>
            </a:r>
            <a:br>
              <a:rPr lang="en-US" b="1" dirty="0"/>
            </a:br>
            <a:endParaRPr lang="en-US" b="1" dirty="0"/>
          </a:p>
        </p:txBody>
      </p:sp>
      <p:pic>
        <p:nvPicPr>
          <p:cNvPr id="2" name="Graphic 1">
            <a:extLst>
              <a:ext uri="{FF2B5EF4-FFF2-40B4-BE49-F238E27FC236}">
                <a16:creationId xmlns:a16="http://schemas.microsoft.com/office/drawing/2014/main" id="{DF7F310A-5A71-4F5A-BE70-58AB019FC78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33719707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Import and Export Service (1 of 2)</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6508" y="1701040"/>
            <a:ext cx="9572625" cy="3170099"/>
          </a:xfrm>
        </p:spPr>
        <p:txBody>
          <a:bodyPr/>
          <a:lstStyle/>
          <a:p>
            <a:pPr marL="0" indent="0">
              <a:spcAft>
                <a:spcPts val="1200"/>
              </a:spcAft>
              <a:buNone/>
            </a:pPr>
            <a:r>
              <a:rPr lang="en-US" sz="2400" dirty="0">
                <a:latin typeface="+mj-lt"/>
              </a:rPr>
              <a:t>Usage cases:</a:t>
            </a:r>
          </a:p>
          <a:p>
            <a:pPr marL="571500" lvl="1" indent="-342900">
              <a:spcAft>
                <a:spcPts val="1200"/>
              </a:spcAft>
              <a:buFont typeface="Arial" panose="020B0604020202020204" pitchFamily="34" charset="0"/>
              <a:buChar char="•"/>
            </a:pPr>
            <a:r>
              <a:rPr lang="en-US" sz="2400" dirty="0">
                <a:latin typeface="+mj-lt"/>
              </a:rPr>
              <a:t>Migrating data to the cloud</a:t>
            </a:r>
          </a:p>
          <a:p>
            <a:pPr marL="571500" lvl="1" indent="-342900">
              <a:spcAft>
                <a:spcPts val="1200"/>
              </a:spcAft>
              <a:buFont typeface="Arial" panose="020B0604020202020204" pitchFamily="34" charset="0"/>
              <a:buChar char="•"/>
            </a:pPr>
            <a:r>
              <a:rPr lang="en-US" sz="2400" dirty="0">
                <a:latin typeface="+mj-lt"/>
              </a:rPr>
              <a:t>Content distribution</a:t>
            </a:r>
          </a:p>
          <a:p>
            <a:pPr marL="571500" lvl="1" indent="-342900">
              <a:spcAft>
                <a:spcPts val="1200"/>
              </a:spcAft>
              <a:buFont typeface="Arial" panose="020B0604020202020204" pitchFamily="34" charset="0"/>
              <a:buChar char="•"/>
            </a:pPr>
            <a:r>
              <a:rPr lang="en-US" sz="2400" dirty="0">
                <a:latin typeface="+mj-lt"/>
              </a:rPr>
              <a:t>Backup</a:t>
            </a:r>
          </a:p>
          <a:p>
            <a:pPr marL="571500" lvl="1" indent="-342900">
              <a:spcAft>
                <a:spcPts val="1200"/>
              </a:spcAft>
              <a:buFont typeface="Arial" panose="020B0604020202020204" pitchFamily="34" charset="0"/>
              <a:buChar char="•"/>
            </a:pPr>
            <a:r>
              <a:rPr lang="en-US" sz="2400" dirty="0">
                <a:latin typeface="+mj-lt"/>
              </a:rPr>
              <a:t>Data recovery</a:t>
            </a:r>
          </a:p>
          <a:p>
            <a:pPr marL="571500" lvl="1" indent="-342900">
              <a:buFont typeface="Arial" panose="020B0604020202020204" pitchFamily="34" charset="0"/>
              <a:buChar char="•"/>
            </a:pPr>
            <a:endParaRPr lang="en-US" dirty="0"/>
          </a:p>
          <a:p>
            <a:pPr marL="0" indent="0">
              <a:buNone/>
            </a:pPr>
            <a:endParaRPr lang="en-US" dirty="0"/>
          </a:p>
        </p:txBody>
      </p:sp>
      <p:pic>
        <p:nvPicPr>
          <p:cNvPr id="2" name="Graphic 1">
            <a:extLst>
              <a:ext uri="{FF2B5EF4-FFF2-40B4-BE49-F238E27FC236}">
                <a16:creationId xmlns:a16="http://schemas.microsoft.com/office/drawing/2014/main" id="{88721D3B-D8F0-43F8-B090-CFAB461EE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2075" y="6075980"/>
            <a:ext cx="476250" cy="476250"/>
          </a:xfrm>
          <a:prstGeom prst="rect">
            <a:avLst/>
          </a:prstGeom>
        </p:spPr>
      </p:pic>
    </p:spTree>
    <p:extLst>
      <p:ext uri="{BB962C8B-B14F-4D97-AF65-F5344CB8AC3E}">
        <p14:creationId xmlns:p14="http://schemas.microsoft.com/office/powerpoint/2010/main" val="7738612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Import and Export Service (2 of 2)</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63329" y="1467835"/>
            <a:ext cx="9572625" cy="3693319"/>
          </a:xfrm>
        </p:spPr>
        <p:txBody>
          <a:bodyPr/>
          <a:lstStyle/>
          <a:p>
            <a:pPr marL="0" indent="0">
              <a:buNone/>
            </a:pPr>
            <a:r>
              <a:rPr lang="en-US" b="1" dirty="0">
                <a:latin typeface="+mj-lt"/>
              </a:rPr>
              <a:t>Import jobs: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pPr marL="0" indent="0">
              <a:buNone/>
            </a:pPr>
            <a:r>
              <a:rPr lang="en-US" b="1" dirty="0">
                <a:latin typeface="+mj-lt"/>
              </a:rPr>
              <a:t>Export jobs:</a:t>
            </a:r>
          </a:p>
          <a:p>
            <a:endParaRPr lang="en-US" b="1" dirty="0">
              <a:latin typeface="+mj-lt"/>
            </a:endParaRPr>
          </a:p>
          <a:p>
            <a:endParaRPr lang="en-US" b="1" dirty="0">
              <a:latin typeface="+mj-lt"/>
            </a:endParaRPr>
          </a:p>
          <a:p>
            <a:pPr marL="0" indent="0">
              <a:buNone/>
            </a:pPr>
            <a:endParaRPr lang="en-US" b="1" dirty="0">
              <a:latin typeface="+mj-lt"/>
            </a:endParaRPr>
          </a:p>
        </p:txBody>
      </p:sp>
      <p:pic>
        <p:nvPicPr>
          <p:cNvPr id="4" name="Picture 3">
            <a:extLst>
              <a:ext uri="{FF2B5EF4-FFF2-40B4-BE49-F238E27FC236}">
                <a16:creationId xmlns:a16="http://schemas.microsoft.com/office/drawing/2014/main" id="{AC44502D-0698-47BD-9EA1-594C72169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023" y="4413883"/>
            <a:ext cx="6763694" cy="1705213"/>
          </a:xfrm>
          <a:prstGeom prst="rect">
            <a:avLst/>
          </a:prstGeom>
        </p:spPr>
      </p:pic>
      <p:pic>
        <p:nvPicPr>
          <p:cNvPr id="5" name="Picture 4">
            <a:extLst>
              <a:ext uri="{FF2B5EF4-FFF2-40B4-BE49-F238E27FC236}">
                <a16:creationId xmlns:a16="http://schemas.microsoft.com/office/drawing/2014/main" id="{3031A240-57AA-4FBC-8EFC-4D0E54203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23" y="2019114"/>
            <a:ext cx="8592749" cy="1705213"/>
          </a:xfrm>
          <a:prstGeom prst="rect">
            <a:avLst/>
          </a:prstGeom>
        </p:spPr>
      </p:pic>
    </p:spTree>
    <p:extLst>
      <p:ext uri="{BB962C8B-B14F-4D97-AF65-F5344CB8AC3E}">
        <p14:creationId xmlns:p14="http://schemas.microsoft.com/office/powerpoint/2010/main" val="32781068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err="1"/>
              <a:t>AzCopy</a:t>
            </a:r>
            <a:endParaRPr lang="en-US" b="1"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0371" y="1423650"/>
            <a:ext cx="9572625" cy="4539704"/>
          </a:xfrm>
        </p:spPr>
        <p:txBody>
          <a:bodyPr/>
          <a:lstStyle/>
          <a:p>
            <a:pPr marL="0" indent="0">
              <a:spcAft>
                <a:spcPts val="600"/>
              </a:spcAft>
              <a:buNone/>
            </a:pPr>
            <a:r>
              <a:rPr lang="en-US" b="1" dirty="0" err="1">
                <a:latin typeface="+mj-lt"/>
              </a:rPr>
              <a:t>AzCopy</a:t>
            </a:r>
            <a:r>
              <a:rPr lang="en-US" b="1" dirty="0">
                <a:latin typeface="+mj-lt"/>
              </a:rPr>
              <a:t> v10 features:</a:t>
            </a:r>
          </a:p>
          <a:p>
            <a:pPr marL="571500" lvl="1" indent="-342900">
              <a:spcAft>
                <a:spcPts val="600"/>
              </a:spcAft>
              <a:buFont typeface="Arial" panose="020B0604020202020204" pitchFamily="34" charset="0"/>
              <a:buChar char="•"/>
            </a:pPr>
            <a:r>
              <a:rPr lang="en-US" dirty="0">
                <a:latin typeface="+mj-lt"/>
              </a:rPr>
              <a:t>Supports Azure Data Lake Storage Gen2 APIs</a:t>
            </a:r>
          </a:p>
          <a:p>
            <a:pPr marL="571500" lvl="1" indent="-342900">
              <a:spcAft>
                <a:spcPts val="600"/>
              </a:spcAft>
              <a:buFont typeface="Arial" panose="020B0604020202020204" pitchFamily="34" charset="0"/>
              <a:buChar char="•"/>
            </a:pPr>
            <a:r>
              <a:rPr lang="en-US" dirty="0">
                <a:latin typeface="+mj-lt"/>
              </a:rPr>
              <a:t>Supports copying an entire account (Blob service only) to another account</a:t>
            </a:r>
          </a:p>
          <a:p>
            <a:pPr marL="571500" lvl="1" indent="-342900">
              <a:spcAft>
                <a:spcPts val="600"/>
              </a:spcAft>
              <a:buFont typeface="Arial" panose="020B0604020202020204" pitchFamily="34" charset="0"/>
              <a:buChar char="•"/>
            </a:pPr>
            <a:r>
              <a:rPr lang="en-US" dirty="0">
                <a:latin typeface="+mj-lt"/>
              </a:rPr>
              <a:t>Account to account copy is now using the new Put from URL APIs</a:t>
            </a:r>
          </a:p>
          <a:p>
            <a:pPr marL="571500" lvl="1" indent="-342900">
              <a:spcAft>
                <a:spcPts val="600"/>
              </a:spcAft>
              <a:buFont typeface="Arial" panose="020B0604020202020204" pitchFamily="34" charset="0"/>
              <a:buChar char="•"/>
            </a:pPr>
            <a:r>
              <a:rPr lang="en-US" dirty="0">
                <a:latin typeface="+mj-lt"/>
              </a:rPr>
              <a:t>List/Remove files and blobs in a given path</a:t>
            </a:r>
          </a:p>
          <a:p>
            <a:pPr marL="571500" lvl="1" indent="-342900">
              <a:spcAft>
                <a:spcPts val="600"/>
              </a:spcAft>
              <a:buFont typeface="Arial" panose="020B0604020202020204" pitchFamily="34" charset="0"/>
              <a:buChar char="•"/>
            </a:pPr>
            <a:r>
              <a:rPr lang="en-US" dirty="0">
                <a:latin typeface="+mj-lt"/>
              </a:rPr>
              <a:t>Supports wildcard patterns in a path</a:t>
            </a:r>
          </a:p>
          <a:p>
            <a:pPr marL="571500" lvl="1" indent="-342900">
              <a:spcAft>
                <a:spcPts val="600"/>
              </a:spcAft>
              <a:buFont typeface="Arial" panose="020B0604020202020204" pitchFamily="34" charset="0"/>
              <a:buChar char="•"/>
            </a:pPr>
            <a:r>
              <a:rPr lang="en-US" dirty="0">
                <a:latin typeface="+mj-lt"/>
              </a:rPr>
              <a:t>Improved resiliency</a:t>
            </a:r>
          </a:p>
          <a:p>
            <a:pPr>
              <a:spcAft>
                <a:spcPts val="600"/>
              </a:spcAft>
            </a:pPr>
            <a:endParaRPr lang="en-US" dirty="0">
              <a:latin typeface="+mj-lt"/>
            </a:endParaRPr>
          </a:p>
          <a:p>
            <a:pPr marL="0" indent="0">
              <a:spcAft>
                <a:spcPts val="600"/>
              </a:spcAft>
              <a:buNone/>
            </a:pPr>
            <a:r>
              <a:rPr lang="en-US" b="1" dirty="0">
                <a:latin typeface="+mj-lt"/>
              </a:rPr>
              <a:t>Authentication option</a:t>
            </a:r>
            <a:r>
              <a:rPr lang="en-US" dirty="0">
                <a:latin typeface="+mj-lt"/>
              </a:rPr>
              <a:t>s:</a:t>
            </a:r>
          </a:p>
          <a:p>
            <a:pPr marL="571500" lvl="1" indent="-342900">
              <a:spcAft>
                <a:spcPts val="600"/>
              </a:spcAft>
              <a:buFont typeface="Arial" panose="020B0604020202020204" pitchFamily="34" charset="0"/>
              <a:buChar char="•"/>
            </a:pPr>
            <a:r>
              <a:rPr lang="en-US" dirty="0">
                <a:latin typeface="+mj-lt"/>
              </a:rPr>
              <a:t>Azure Active Directory</a:t>
            </a:r>
          </a:p>
          <a:p>
            <a:pPr marL="571500" lvl="1" indent="-342900">
              <a:spcAft>
                <a:spcPts val="600"/>
              </a:spcAft>
              <a:buFont typeface="Arial" panose="020B0604020202020204" pitchFamily="34" charset="0"/>
              <a:buChar char="•"/>
            </a:pPr>
            <a:r>
              <a:rPr lang="en-US" dirty="0">
                <a:latin typeface="+mj-lt"/>
              </a:rPr>
              <a:t>SAS tokens</a:t>
            </a:r>
          </a:p>
          <a:p>
            <a:pPr>
              <a:spcAft>
                <a:spcPts val="600"/>
              </a:spcAft>
            </a:pPr>
            <a:endParaRPr lang="en-US" dirty="0">
              <a:latin typeface="+mj-lt"/>
            </a:endParaRPr>
          </a:p>
        </p:txBody>
      </p:sp>
      <p:pic>
        <p:nvPicPr>
          <p:cNvPr id="3" name="Picture 2" descr="A picture containing drawing&#10;&#10;Description automatically generated">
            <a:extLst>
              <a:ext uri="{FF2B5EF4-FFF2-40B4-BE49-F238E27FC236}">
                <a16:creationId xmlns:a16="http://schemas.microsoft.com/office/drawing/2014/main" id="{4983F8B4-0A3F-45CD-BC69-F40C03DC7D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40058" y="5682781"/>
            <a:ext cx="876046" cy="874409"/>
          </a:xfrm>
          <a:prstGeom prst="rect">
            <a:avLst/>
          </a:prstGeom>
        </p:spPr>
      </p:pic>
    </p:spTree>
    <p:extLst>
      <p:ext uri="{BB962C8B-B14F-4D97-AF65-F5344CB8AC3E}">
        <p14:creationId xmlns:p14="http://schemas.microsoft.com/office/powerpoint/2010/main" val="18096991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1642" y="479356"/>
            <a:ext cx="11533187" cy="411162"/>
          </a:xfrm>
        </p:spPr>
        <p:txBody>
          <a:bodyPr/>
          <a:lstStyle/>
          <a:p>
            <a:r>
              <a:rPr lang="en-US" b="1" dirty="0"/>
              <a:t>Data Transfer Tool Selection</a:t>
            </a:r>
          </a:p>
        </p:txBody>
      </p:sp>
      <p:graphicFrame>
        <p:nvGraphicFramePr>
          <p:cNvPr id="3" name="Table 3">
            <a:extLst>
              <a:ext uri="{FF2B5EF4-FFF2-40B4-BE49-F238E27FC236}">
                <a16:creationId xmlns:a16="http://schemas.microsoft.com/office/drawing/2014/main" id="{85E1DAEA-4217-4CBE-8DF3-887024BA928E}"/>
              </a:ext>
            </a:extLst>
          </p:cNvPr>
          <p:cNvGraphicFramePr>
            <a:graphicFrameLocks noGrp="1"/>
          </p:cNvGraphicFramePr>
          <p:nvPr>
            <p:ph type="tbl" sz="quarter" idx="10"/>
            <p:extLst>
              <p:ext uri="{D42A27DB-BD31-4B8C-83A1-F6EECF244321}">
                <p14:modId xmlns:p14="http://schemas.microsoft.com/office/powerpoint/2010/main" val="3515785420"/>
              </p:ext>
            </p:extLst>
          </p:nvPr>
        </p:nvGraphicFramePr>
        <p:xfrm>
          <a:off x="451642" y="1136165"/>
          <a:ext cx="11533185" cy="5029200"/>
        </p:xfrm>
        <a:graphic>
          <a:graphicData uri="http://schemas.openxmlformats.org/drawingml/2006/table">
            <a:tbl>
              <a:tblPr firstRow="1" bandRow="1">
                <a:tableStyleId>{5C22544A-7EE6-4342-B048-85BDC9FD1C3A}</a:tableStyleId>
              </a:tblPr>
              <a:tblGrid>
                <a:gridCol w="3126176">
                  <a:extLst>
                    <a:ext uri="{9D8B030D-6E8A-4147-A177-3AD203B41FA5}">
                      <a16:colId xmlns:a16="http://schemas.microsoft.com/office/drawing/2014/main" val="1215667469"/>
                    </a:ext>
                  </a:extLst>
                </a:gridCol>
                <a:gridCol w="4562614">
                  <a:extLst>
                    <a:ext uri="{9D8B030D-6E8A-4147-A177-3AD203B41FA5}">
                      <a16:colId xmlns:a16="http://schemas.microsoft.com/office/drawing/2014/main" val="2126446685"/>
                    </a:ext>
                  </a:extLst>
                </a:gridCol>
                <a:gridCol w="3844395">
                  <a:extLst>
                    <a:ext uri="{9D8B030D-6E8A-4147-A177-3AD203B41FA5}">
                      <a16:colId xmlns:a16="http://schemas.microsoft.com/office/drawing/2014/main" val="2057647293"/>
                    </a:ext>
                  </a:extLst>
                </a:gridCol>
              </a:tblGrid>
              <a:tr h="370840">
                <a:tc>
                  <a:txBody>
                    <a:bodyPr/>
                    <a:lstStyle/>
                    <a:p>
                      <a:r>
                        <a:rPr lang="en-US" sz="2000" b="1" dirty="0">
                          <a:solidFill>
                            <a:schemeClr val="bg1"/>
                          </a:solidFill>
                          <a:latin typeface="+mj-lt"/>
                        </a:rPr>
                        <a:t>Dataset</a:t>
                      </a:r>
                    </a:p>
                  </a:txBody>
                  <a:tcPr anchor="ctr">
                    <a:solidFill>
                      <a:srgbClr val="5C77A2"/>
                    </a:solidFill>
                  </a:tcPr>
                </a:tc>
                <a:tc>
                  <a:txBody>
                    <a:bodyPr/>
                    <a:lstStyle/>
                    <a:p>
                      <a:r>
                        <a:rPr lang="en-US" sz="2000">
                          <a:solidFill>
                            <a:schemeClr val="bg1"/>
                          </a:solidFill>
                          <a:latin typeface="+mj-lt"/>
                        </a:rPr>
                        <a:t>Network Bandwidth</a:t>
                      </a:r>
                    </a:p>
                  </a:txBody>
                  <a:tcPr anchor="ctr">
                    <a:solidFill>
                      <a:srgbClr val="5C77A2"/>
                    </a:solidFill>
                  </a:tcPr>
                </a:tc>
                <a:tc>
                  <a:txBody>
                    <a:bodyPr/>
                    <a:lstStyle/>
                    <a:p>
                      <a:r>
                        <a:rPr lang="en-US" sz="2000" dirty="0">
                          <a:solidFill>
                            <a:schemeClr val="bg1"/>
                          </a:solidFill>
                          <a:latin typeface="+mj-lt"/>
                        </a:rPr>
                        <a:t>Solution to use</a:t>
                      </a:r>
                    </a:p>
                  </a:txBody>
                  <a:tcPr anchor="ctr">
                    <a:solidFill>
                      <a:srgbClr val="5C77A2"/>
                    </a:solidFill>
                  </a:tcPr>
                </a:tc>
                <a:extLst>
                  <a:ext uri="{0D108BD9-81ED-4DB2-BD59-A6C34878D82A}">
                    <a16:rowId xmlns:a16="http://schemas.microsoft.com/office/drawing/2014/main" val="2376189106"/>
                  </a:ext>
                </a:extLst>
              </a:tr>
              <a:tr h="370840">
                <a:tc>
                  <a:txBody>
                    <a:bodyPr/>
                    <a:lstStyle/>
                    <a:p>
                      <a:r>
                        <a:rPr lang="en-US" sz="2000" b="1" dirty="0">
                          <a:latin typeface="+mj-lt"/>
                        </a:rPr>
                        <a:t>Large Dataset</a:t>
                      </a:r>
                    </a:p>
                  </a:txBody>
                  <a:tcPr anchor="ctr">
                    <a:solidFill>
                      <a:schemeClr val="bg1">
                        <a:lumMod val="85000"/>
                      </a:schemeClr>
                    </a:solidFill>
                  </a:tcPr>
                </a:tc>
                <a:tc>
                  <a:txBody>
                    <a:bodyPr/>
                    <a:lstStyle/>
                    <a:p>
                      <a:r>
                        <a:rPr lang="en-US" sz="2000" dirty="0">
                          <a:latin typeface="+mj-lt"/>
                        </a:rPr>
                        <a:t>Low-bandwidth network or direct connectivity to on-premises storage is limited by organization policies</a:t>
                      </a:r>
                    </a:p>
                  </a:txBody>
                  <a:tcPr anchor="ctr"/>
                </a:tc>
                <a:tc>
                  <a:txBody>
                    <a:bodyPr/>
                    <a:lstStyle/>
                    <a:p>
                      <a:r>
                        <a:rPr lang="en-US" sz="2000" dirty="0">
                          <a:latin typeface="+mj-lt"/>
                        </a:rPr>
                        <a:t>Azure Import/Export for export; Data Box Disk or Data Box for import where supported; otherwise use Azure Import/Export</a:t>
                      </a:r>
                    </a:p>
                  </a:txBody>
                  <a:tcPr anchor="ctr"/>
                </a:tc>
                <a:extLst>
                  <a:ext uri="{0D108BD9-81ED-4DB2-BD59-A6C34878D82A}">
                    <a16:rowId xmlns:a16="http://schemas.microsoft.com/office/drawing/2014/main" val="4214153369"/>
                  </a:ext>
                </a:extLst>
              </a:tr>
              <a:tr h="370840">
                <a:tc>
                  <a:txBody>
                    <a:bodyPr/>
                    <a:lstStyle/>
                    <a:p>
                      <a:r>
                        <a:rPr lang="en-US" sz="2000" b="1">
                          <a:latin typeface="+mj-lt"/>
                        </a:rPr>
                        <a:t>Large Dataset</a:t>
                      </a:r>
                    </a:p>
                  </a:txBody>
                  <a:tcPr anchor="ctr">
                    <a:solidFill>
                      <a:schemeClr val="bg1">
                        <a:lumMod val="85000"/>
                      </a:schemeClr>
                    </a:solidFill>
                  </a:tcPr>
                </a:tc>
                <a:tc>
                  <a:txBody>
                    <a:bodyPr/>
                    <a:lstStyle/>
                    <a:p>
                      <a:r>
                        <a:rPr lang="en-US" sz="2000" dirty="0">
                          <a:latin typeface="+mj-lt"/>
                        </a:rPr>
                        <a:t>High-bandwidth network: 1 gigabit per second (Gbps) - 100 Gbps</a:t>
                      </a:r>
                    </a:p>
                  </a:txBody>
                  <a:tcPr anchor="ctr"/>
                </a:tc>
                <a:tc>
                  <a:txBody>
                    <a:bodyPr/>
                    <a:lstStyle/>
                    <a:p>
                      <a:r>
                        <a:rPr lang="en-US" sz="2000" dirty="0" err="1">
                          <a:latin typeface="+mj-lt"/>
                        </a:rPr>
                        <a:t>AZCopy</a:t>
                      </a:r>
                      <a:r>
                        <a:rPr lang="en-US" sz="2000" dirty="0">
                          <a:latin typeface="+mj-lt"/>
                        </a:rPr>
                        <a:t> for online transfers; or to import data, Azure Stack Edge, or Azure Data Box Gateway</a:t>
                      </a:r>
                    </a:p>
                  </a:txBody>
                  <a:tcPr anchor="ctr"/>
                </a:tc>
                <a:extLst>
                  <a:ext uri="{0D108BD9-81ED-4DB2-BD59-A6C34878D82A}">
                    <a16:rowId xmlns:a16="http://schemas.microsoft.com/office/drawing/2014/main" val="3147641148"/>
                  </a:ext>
                </a:extLst>
              </a:tr>
              <a:tr h="370840">
                <a:tc>
                  <a:txBody>
                    <a:bodyPr/>
                    <a:lstStyle/>
                    <a:p>
                      <a:r>
                        <a:rPr lang="en-US" sz="2000" b="1">
                          <a:latin typeface="+mj-lt"/>
                        </a:rPr>
                        <a:t>Large Dataset</a:t>
                      </a:r>
                    </a:p>
                  </a:txBody>
                  <a:tcPr anchor="ctr">
                    <a:solidFill>
                      <a:schemeClr val="bg1">
                        <a:lumMod val="85000"/>
                      </a:schemeClr>
                    </a:solidFill>
                  </a:tcPr>
                </a:tc>
                <a:tc>
                  <a:txBody>
                    <a:bodyPr/>
                    <a:lstStyle/>
                    <a:p>
                      <a:r>
                        <a:rPr lang="en-US" sz="2000">
                          <a:latin typeface="+mj-lt"/>
                        </a:rPr>
                        <a:t>Moderate-bandwidth network: 100 megabits per second (Mbps) - 1 Gbps</a:t>
                      </a:r>
                    </a:p>
                  </a:txBody>
                  <a:tcPr anchor="ctr"/>
                </a:tc>
                <a:tc>
                  <a:txBody>
                    <a:bodyPr/>
                    <a:lstStyle/>
                    <a:p>
                      <a:r>
                        <a:rPr lang="en-US" sz="2000" dirty="0">
                          <a:latin typeface="+mj-lt"/>
                        </a:rPr>
                        <a:t>Azure Import/Export for export or Azure </a:t>
                      </a:r>
                      <a:r>
                        <a:rPr lang="en-US" sz="2000">
                          <a:latin typeface="+mj-lt"/>
                        </a:rPr>
                        <a:t>Stack Edge </a:t>
                      </a:r>
                      <a:r>
                        <a:rPr lang="en-US" sz="2000" dirty="0">
                          <a:latin typeface="+mj-lt"/>
                        </a:rPr>
                        <a:t>for import where supported</a:t>
                      </a:r>
                    </a:p>
                  </a:txBody>
                  <a:tcPr anchor="ctr"/>
                </a:tc>
                <a:extLst>
                  <a:ext uri="{0D108BD9-81ED-4DB2-BD59-A6C34878D82A}">
                    <a16:rowId xmlns:a16="http://schemas.microsoft.com/office/drawing/2014/main" val="345155631"/>
                  </a:ext>
                </a:extLst>
              </a:tr>
              <a:tr h="370840">
                <a:tc>
                  <a:txBody>
                    <a:bodyPr/>
                    <a:lstStyle/>
                    <a:p>
                      <a:r>
                        <a:rPr lang="en-US" sz="2000" b="1" dirty="0">
                          <a:latin typeface="+mj-lt"/>
                        </a:rPr>
                        <a:t>Small Dataset: a few GBs to a few TBs</a:t>
                      </a:r>
                    </a:p>
                  </a:txBody>
                  <a:tcPr anchor="ctr">
                    <a:solidFill>
                      <a:schemeClr val="bg1">
                        <a:lumMod val="85000"/>
                      </a:schemeClr>
                    </a:solidFill>
                  </a:tcPr>
                </a:tc>
                <a:tc>
                  <a:txBody>
                    <a:bodyPr/>
                    <a:lstStyle/>
                    <a:p>
                      <a:r>
                        <a:rPr lang="en-US" sz="2000">
                          <a:latin typeface="+mj-lt"/>
                        </a:rPr>
                        <a:t>Low to moderate-bandwidth network: up to 1 Gbps</a:t>
                      </a:r>
                    </a:p>
                  </a:txBody>
                  <a:tcPr anchor="ctr"/>
                </a:tc>
                <a:tc>
                  <a:txBody>
                    <a:bodyPr/>
                    <a:lstStyle/>
                    <a:p>
                      <a:r>
                        <a:rPr lang="en-US" sz="2000" dirty="0">
                          <a:latin typeface="+mj-lt"/>
                        </a:rPr>
                        <a:t>If transferring only a few files, use Azure Storage Explorer, Azure portal, </a:t>
                      </a:r>
                      <a:r>
                        <a:rPr lang="en-US" sz="2000" dirty="0" err="1">
                          <a:latin typeface="+mj-lt"/>
                        </a:rPr>
                        <a:t>AZCopy</a:t>
                      </a:r>
                      <a:r>
                        <a:rPr lang="en-US" sz="2000" dirty="0">
                          <a:latin typeface="+mj-lt"/>
                        </a:rPr>
                        <a:t>, or AZ CLI</a:t>
                      </a:r>
                    </a:p>
                  </a:txBody>
                  <a:tcPr anchor="ctr"/>
                </a:tc>
                <a:extLst>
                  <a:ext uri="{0D108BD9-81ED-4DB2-BD59-A6C34878D82A}">
                    <a16:rowId xmlns:a16="http://schemas.microsoft.com/office/drawing/2014/main" val="532128554"/>
                  </a:ext>
                </a:extLst>
              </a:tr>
            </a:tbl>
          </a:graphicData>
        </a:graphic>
      </p:graphicFrame>
    </p:spTree>
    <p:extLst>
      <p:ext uri="{BB962C8B-B14F-4D97-AF65-F5344CB8AC3E}">
        <p14:creationId xmlns:p14="http://schemas.microsoft.com/office/powerpoint/2010/main" val="41409606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b="1" dirty="0"/>
              <a:t>Demonstration: </a:t>
            </a:r>
            <a:r>
              <a:rPr lang="en-US" b="1" dirty="0" err="1"/>
              <a:t>AzCopy</a:t>
            </a:r>
            <a:endParaRPr lang="en-US" b="1" dirty="0"/>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1415772"/>
          </a:xfrm>
        </p:spPr>
        <p:txBody>
          <a:bodyPr/>
          <a:lstStyle/>
          <a:p>
            <a:pPr marL="342900" indent="-342900">
              <a:buFont typeface="Arial" panose="020B0604020202020204" pitchFamily="34" charset="0"/>
              <a:buChar char="•"/>
            </a:pPr>
            <a:r>
              <a:rPr lang="en-US" sz="2000" dirty="0"/>
              <a:t>Install </a:t>
            </a:r>
            <a:r>
              <a:rPr lang="en-US" sz="2000" dirty="0" err="1"/>
              <a:t>AzCopy</a:t>
            </a:r>
            <a:endParaRPr lang="en-US" sz="2000" dirty="0"/>
          </a:p>
          <a:p>
            <a:pPr marL="342900" indent="-342900">
              <a:buFont typeface="Arial" panose="020B0604020202020204" pitchFamily="34" charset="0"/>
              <a:buChar char="•"/>
            </a:pPr>
            <a:r>
              <a:rPr lang="en-US" sz="2000" dirty="0"/>
              <a:t>Explore the help options</a:t>
            </a:r>
          </a:p>
          <a:p>
            <a:pPr marL="342900" indent="-342900">
              <a:buFont typeface="Arial" panose="020B0604020202020204" pitchFamily="34" charset="0"/>
              <a:buChar char="•"/>
            </a:pPr>
            <a:r>
              <a:rPr lang="en-US" sz="2000" dirty="0"/>
              <a:t>Download a blob from Azure Storage</a:t>
            </a:r>
          </a:p>
          <a:p>
            <a:pPr marL="342900" indent="-342900">
              <a:buFont typeface="Arial" panose="020B0604020202020204" pitchFamily="34" charset="0"/>
              <a:buChar char="•"/>
            </a:pPr>
            <a:r>
              <a:rPr lang="en-US" sz="2000" b="1" dirty="0"/>
              <a:t>Upload files to Azure blob storage</a:t>
            </a:r>
            <a:endParaRPr lang="en-US" sz="2000" dirty="0"/>
          </a:p>
        </p:txBody>
      </p:sp>
    </p:spTree>
    <p:extLst>
      <p:ext uri="{BB962C8B-B14F-4D97-AF65-F5344CB8AC3E}">
        <p14:creationId xmlns:p14="http://schemas.microsoft.com/office/powerpoint/2010/main" val="27701650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Configure Azure Storage Firewalls and Virtual Networks</a:t>
            </a:r>
          </a:p>
        </p:txBody>
      </p:sp>
      <p:pic>
        <p:nvPicPr>
          <p:cNvPr id="2" name="Graphic 1">
            <a:extLst>
              <a:ext uri="{FF2B5EF4-FFF2-40B4-BE49-F238E27FC236}">
                <a16:creationId xmlns:a16="http://schemas.microsoft.com/office/drawing/2014/main" id="{5F1E8F53-2C78-4062-A83B-41C9E026A2E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8379" y="4466042"/>
            <a:ext cx="3995763" cy="2380896"/>
          </a:xfrm>
          <a:prstGeom prst="rect">
            <a:avLst/>
          </a:prstGeom>
        </p:spPr>
      </p:pic>
    </p:spTree>
    <p:extLst>
      <p:ext uri="{BB962C8B-B14F-4D97-AF65-F5344CB8AC3E}">
        <p14:creationId xmlns:p14="http://schemas.microsoft.com/office/powerpoint/2010/main" val="114938944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Firewalls and Virtual Networks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06480"/>
            <a:ext cx="10740865" cy="4770537"/>
          </a:xfrm>
        </p:spPr>
        <p:txBody>
          <a:bodyPr/>
          <a:lstStyle/>
          <a:p>
            <a:pPr marL="0" indent="0">
              <a:spcAft>
                <a:spcPts val="600"/>
              </a:spcAft>
              <a:buNone/>
            </a:pPr>
            <a:r>
              <a:rPr lang="en-US" dirty="0">
                <a:latin typeface="+mj-lt"/>
              </a:rPr>
              <a:t>Azure Storage Firewall and Virtual Networks protect storage at the network level.</a:t>
            </a:r>
          </a:p>
          <a:p>
            <a:pPr>
              <a:spcAft>
                <a:spcPts val="600"/>
              </a:spcAft>
            </a:pPr>
            <a:endParaRPr lang="en-US" dirty="0">
              <a:latin typeface="+mj-lt"/>
            </a:endParaRPr>
          </a:p>
          <a:p>
            <a:pPr marL="0" indent="0">
              <a:spcAft>
                <a:spcPts val="600"/>
              </a:spcAft>
              <a:buNone/>
            </a:pPr>
            <a:r>
              <a:rPr lang="en-US" b="1" dirty="0">
                <a:latin typeface="+mj-lt"/>
              </a:rPr>
              <a:t>Considerations:</a:t>
            </a:r>
          </a:p>
          <a:p>
            <a:pPr marL="571500" lvl="1" indent="-342900">
              <a:spcAft>
                <a:spcPts val="600"/>
              </a:spcAft>
              <a:buFont typeface="Arial" panose="020B0604020202020204" pitchFamily="34" charset="0"/>
              <a:buChar char="•"/>
            </a:pPr>
            <a:r>
              <a:rPr lang="en-US" dirty="0">
                <a:latin typeface="+mj-lt"/>
              </a:rPr>
              <a:t>Configure a rule to deny access from all networks and then grant access to traffic from specific virtual network subnets only. </a:t>
            </a:r>
          </a:p>
          <a:p>
            <a:pPr marL="571500" lvl="1" indent="-342900">
              <a:spcAft>
                <a:spcPts val="600"/>
              </a:spcAft>
              <a:buFont typeface="Arial" panose="020B0604020202020204" pitchFamily="34" charset="0"/>
              <a:buChar char="•"/>
            </a:pPr>
            <a:r>
              <a:rPr lang="en-US" dirty="0">
                <a:latin typeface="+mj-lt"/>
              </a:rPr>
              <a:t>If needed, configure rules to grant access to allow connections from specific internet or on-premises clients. </a:t>
            </a:r>
          </a:p>
          <a:p>
            <a:pPr marL="571500" lvl="1" indent="-342900">
              <a:spcAft>
                <a:spcPts val="600"/>
              </a:spcAft>
              <a:buFont typeface="Arial" panose="020B0604020202020204" pitchFamily="34" charset="0"/>
              <a:buChar char="•"/>
            </a:pPr>
            <a:r>
              <a:rPr lang="en-US" dirty="0">
                <a:latin typeface="+mj-lt"/>
              </a:rPr>
              <a:t>Network rules are enforced on all network protocols to Azure storage, including REST and SMB. </a:t>
            </a:r>
          </a:p>
          <a:p>
            <a:pPr marL="571500" lvl="1" indent="-342900">
              <a:spcAft>
                <a:spcPts val="600"/>
              </a:spcAft>
              <a:buFont typeface="Arial" panose="020B0604020202020204" pitchFamily="34" charset="0"/>
              <a:buChar char="•"/>
            </a:pPr>
            <a:r>
              <a:rPr lang="en-US" dirty="0">
                <a:latin typeface="+mj-lt"/>
              </a:rPr>
              <a:t>Once network rules are applied, they're enforced for all requests, including those based on SAS.</a:t>
            </a:r>
          </a:p>
          <a:p>
            <a:pPr marL="571500" lvl="1" indent="-342900">
              <a:spcAft>
                <a:spcPts val="600"/>
              </a:spcAft>
              <a:buFont typeface="Arial" panose="020B0604020202020204" pitchFamily="34" charset="0"/>
              <a:buChar char="•"/>
            </a:pPr>
            <a:r>
              <a:rPr lang="en-US" dirty="0">
                <a:latin typeface="+mj-lt"/>
              </a:rPr>
              <a:t>Virtual machine disk traffic is not affected by network rules. </a:t>
            </a:r>
          </a:p>
          <a:p>
            <a:pPr marL="571500" lvl="1" indent="-342900">
              <a:spcAft>
                <a:spcPts val="600"/>
              </a:spcAft>
              <a:buFont typeface="Arial" panose="020B0604020202020204" pitchFamily="34" charset="0"/>
              <a:buChar char="•"/>
            </a:pPr>
            <a:r>
              <a:rPr lang="en-US" dirty="0">
                <a:latin typeface="+mj-lt"/>
              </a:rPr>
              <a:t>Classic storage accounts do not support firewalls and virtual networks.</a:t>
            </a:r>
          </a:p>
          <a:p>
            <a:pPr>
              <a:spcAft>
                <a:spcPts val="600"/>
              </a:spcAft>
            </a:pPr>
            <a:endParaRPr lang="en-US" dirty="0">
              <a:latin typeface="+mj-lt"/>
            </a:endParaRPr>
          </a:p>
          <a:p>
            <a:pPr>
              <a:spcAft>
                <a:spcPts val="600"/>
              </a:spcAft>
            </a:pPr>
            <a:endParaRPr lang="en-US" dirty="0">
              <a:latin typeface="+mj-lt"/>
            </a:endParaRPr>
          </a:p>
        </p:txBody>
      </p:sp>
      <p:pic>
        <p:nvPicPr>
          <p:cNvPr id="3" name="Picture 2" descr="A close up of a logo&#10;&#10;Description automatically generated">
            <a:extLst>
              <a:ext uri="{FF2B5EF4-FFF2-40B4-BE49-F238E27FC236}">
                <a16:creationId xmlns:a16="http://schemas.microsoft.com/office/drawing/2014/main" id="{FAFFC49F-356A-4911-871B-D7921CB80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1974" y="5905549"/>
            <a:ext cx="780290" cy="780290"/>
          </a:xfrm>
          <a:prstGeom prst="rect">
            <a:avLst/>
          </a:prstGeom>
        </p:spPr>
      </p:pic>
    </p:spTree>
    <p:extLst>
      <p:ext uri="{BB962C8B-B14F-4D97-AF65-F5344CB8AC3E}">
        <p14:creationId xmlns:p14="http://schemas.microsoft.com/office/powerpoint/2010/main" val="14988661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97920"/>
            <a:ext cx="11533187" cy="5647700"/>
          </a:xfrm>
        </p:spPr>
        <p:txBody>
          <a:bodyPr/>
          <a:lstStyle/>
          <a:p>
            <a:pPr marL="0" indent="0">
              <a:spcAft>
                <a:spcPts val="600"/>
              </a:spcAft>
              <a:buNone/>
            </a:pPr>
            <a:r>
              <a:rPr lang="en-US" sz="2400" b="1" dirty="0">
                <a:latin typeface="+mj-lt"/>
              </a:rPr>
              <a:t>Managing default network access rules</a:t>
            </a:r>
          </a:p>
          <a:p>
            <a:pPr marL="571500" lvl="1" indent="-342900">
              <a:spcAft>
                <a:spcPts val="600"/>
              </a:spcAft>
              <a:buFont typeface="Arial" panose="020B0604020202020204" pitchFamily="34" charset="0"/>
              <a:buChar char="•"/>
            </a:pPr>
            <a:r>
              <a:rPr lang="en-US" sz="2400" dirty="0">
                <a:latin typeface="+mj-lt"/>
              </a:rPr>
              <a:t>By default, storage accounts accept connections from clients on any network</a:t>
            </a:r>
          </a:p>
          <a:p>
            <a:pPr marL="571500" lvl="1" indent="-342900">
              <a:spcAft>
                <a:spcPts val="600"/>
              </a:spcAft>
              <a:buFont typeface="Arial" panose="020B0604020202020204" pitchFamily="34" charset="0"/>
              <a:buChar char="•"/>
            </a:pPr>
            <a:r>
              <a:rPr lang="en-US" sz="2400" dirty="0">
                <a:latin typeface="+mj-lt"/>
              </a:rPr>
              <a:t>To limit access to selected networks, you must first change the default action</a:t>
            </a:r>
          </a:p>
          <a:p>
            <a:pPr marL="571500" lvl="1" indent="-342900">
              <a:spcAft>
                <a:spcPts val="600"/>
              </a:spcAft>
              <a:buFont typeface="Arial" panose="020B0604020202020204" pitchFamily="34" charset="0"/>
              <a:buChar char="•"/>
            </a:pPr>
            <a:endParaRPr lang="en-US" sz="2400" dirty="0">
              <a:latin typeface="+mj-lt"/>
            </a:endParaRPr>
          </a:p>
          <a:p>
            <a:pPr marL="0" indent="0">
              <a:spcAft>
                <a:spcPts val="600"/>
              </a:spcAft>
              <a:buNone/>
            </a:pPr>
            <a:r>
              <a:rPr lang="en-US" sz="2400" b="1" dirty="0">
                <a:latin typeface="+mj-lt"/>
              </a:rPr>
              <a:t>Using the Azure portal</a:t>
            </a:r>
          </a:p>
          <a:p>
            <a:pPr marL="571500" lvl="1" indent="-342900">
              <a:spcAft>
                <a:spcPts val="600"/>
              </a:spcAft>
              <a:buFont typeface="Arial" panose="020B0604020202020204" pitchFamily="34" charset="0"/>
              <a:buChar char="•"/>
            </a:pPr>
            <a:r>
              <a:rPr lang="en-US" sz="2400" dirty="0">
                <a:latin typeface="+mj-lt"/>
              </a:rPr>
              <a:t>Use the </a:t>
            </a:r>
            <a:r>
              <a:rPr lang="en-US" sz="2400" b="1" dirty="0">
                <a:latin typeface="+mj-lt"/>
              </a:rPr>
              <a:t>Firewalls and virtual networks </a:t>
            </a:r>
            <a:r>
              <a:rPr lang="en-US" sz="2400" dirty="0">
                <a:latin typeface="+mj-lt"/>
              </a:rPr>
              <a:t>settings</a:t>
            </a:r>
          </a:p>
          <a:p>
            <a:pPr>
              <a:spcAft>
                <a:spcPts val="600"/>
              </a:spcAft>
            </a:pPr>
            <a:endParaRPr lang="en-US" sz="2400" dirty="0">
              <a:latin typeface="+mj-lt"/>
            </a:endParaRPr>
          </a:p>
          <a:p>
            <a:pPr marL="0" indent="0">
              <a:spcAft>
                <a:spcPts val="600"/>
              </a:spcAft>
              <a:buNone/>
            </a:pPr>
            <a:r>
              <a:rPr lang="en-US" sz="2400" b="1" dirty="0">
                <a:latin typeface="+mj-lt"/>
              </a:rPr>
              <a:t>Using Azure CLI</a:t>
            </a:r>
          </a:p>
          <a:p>
            <a:pPr marL="571500" lvl="1" indent="-342900">
              <a:spcAft>
                <a:spcPts val="600"/>
              </a:spcAft>
              <a:buFont typeface="Arial" panose="020B0604020202020204" pitchFamily="34" charset="0"/>
              <a:buChar char="•"/>
            </a:pPr>
            <a:r>
              <a:rPr lang="en-US" sz="2400" dirty="0" err="1">
                <a:latin typeface="+mj-lt"/>
              </a:rPr>
              <a:t>az</a:t>
            </a:r>
            <a:r>
              <a:rPr lang="en-US" sz="2400" dirty="0">
                <a:latin typeface="+mj-lt"/>
              </a:rPr>
              <a:t> storage account update --resource-group "</a:t>
            </a:r>
            <a:r>
              <a:rPr lang="en-US" sz="2400" dirty="0" err="1">
                <a:latin typeface="+mj-lt"/>
              </a:rPr>
              <a:t>myresourcegroup</a:t>
            </a:r>
            <a:r>
              <a:rPr lang="en-US" sz="2400" dirty="0">
                <a:latin typeface="+mj-lt"/>
              </a:rPr>
              <a:t>" --name "</a:t>
            </a:r>
            <a:r>
              <a:rPr lang="en-US" sz="2400" dirty="0" err="1">
                <a:latin typeface="+mj-lt"/>
              </a:rPr>
              <a:t>mystorageaccount</a:t>
            </a:r>
            <a:r>
              <a:rPr lang="en-US" sz="2400" dirty="0">
                <a:latin typeface="+mj-lt"/>
              </a:rPr>
              <a:t>" --default-action Deny</a:t>
            </a:r>
          </a:p>
          <a:p>
            <a:pPr marL="571500" lvl="1" indent="-342900">
              <a:spcAft>
                <a:spcPts val="600"/>
              </a:spcAft>
              <a:buFont typeface="Arial" panose="020B0604020202020204" pitchFamily="34" charset="0"/>
              <a:buChar char="•"/>
            </a:pPr>
            <a:r>
              <a:rPr lang="en-US" sz="2400" dirty="0" err="1">
                <a:latin typeface="+mj-lt"/>
              </a:rPr>
              <a:t>az</a:t>
            </a:r>
            <a:r>
              <a:rPr lang="en-US" sz="2400" dirty="0">
                <a:latin typeface="+mj-lt"/>
              </a:rPr>
              <a:t> storage account update --resource-group "</a:t>
            </a:r>
            <a:r>
              <a:rPr lang="en-US" sz="2400" dirty="0" err="1">
                <a:latin typeface="+mj-lt"/>
              </a:rPr>
              <a:t>myresourcegroup</a:t>
            </a:r>
            <a:r>
              <a:rPr lang="en-US" sz="2400" dirty="0">
                <a:latin typeface="+mj-lt"/>
              </a:rPr>
              <a:t>" --name "</a:t>
            </a:r>
            <a:r>
              <a:rPr lang="en-US" sz="2400" dirty="0" err="1">
                <a:latin typeface="+mj-lt"/>
              </a:rPr>
              <a:t>mystorageaccount</a:t>
            </a:r>
            <a:r>
              <a:rPr lang="en-US" sz="2400" dirty="0">
                <a:latin typeface="+mj-lt"/>
              </a:rPr>
              <a:t>" --default-action Allow</a:t>
            </a:r>
          </a:p>
          <a:p>
            <a:pPr>
              <a:spcAft>
                <a:spcPts val="600"/>
              </a:spcAft>
            </a:pPr>
            <a:endParaRPr lang="en-US" sz="2400" dirty="0">
              <a:latin typeface="+mj-lt"/>
            </a:endParaRPr>
          </a:p>
          <a:p>
            <a:pPr>
              <a:spcAft>
                <a:spcPts val="600"/>
              </a:spcAft>
            </a:pPr>
            <a:endParaRPr lang="en-US" sz="2400" dirty="0">
              <a:latin typeface="+mj-lt"/>
            </a:endParaRPr>
          </a:p>
        </p:txBody>
      </p:sp>
      <p:sp>
        <p:nvSpPr>
          <p:cNvPr id="3" name="Title 2">
            <a:extLst>
              <a:ext uri="{FF2B5EF4-FFF2-40B4-BE49-F238E27FC236}">
                <a16:creationId xmlns:a16="http://schemas.microsoft.com/office/drawing/2014/main" id="{44519C35-FAF8-4B5A-955A-9BEB1A8E92D3}"/>
              </a:ext>
            </a:extLst>
          </p:cNvPr>
          <p:cNvSpPr>
            <a:spLocks noGrp="1"/>
          </p:cNvSpPr>
          <p:nvPr>
            <p:ph type="title"/>
          </p:nvPr>
        </p:nvSpPr>
        <p:spPr/>
        <p:txBody>
          <a:bodyPr/>
          <a:lstStyle/>
          <a:p>
            <a:r>
              <a:rPr lang="en-US" b="1" dirty="0"/>
              <a:t>Change the Default Network Access Rule</a:t>
            </a:r>
          </a:p>
        </p:txBody>
      </p:sp>
      <p:pic>
        <p:nvPicPr>
          <p:cNvPr id="5" name="Picture 4" descr="A close up of a logo&#10;&#10;Description automatically generated">
            <a:extLst>
              <a:ext uri="{FF2B5EF4-FFF2-40B4-BE49-F238E27FC236}">
                <a16:creationId xmlns:a16="http://schemas.microsoft.com/office/drawing/2014/main" id="{43C99B1A-287C-414D-B204-2F392C81A4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1974" y="5905549"/>
            <a:ext cx="780290" cy="780290"/>
          </a:xfrm>
          <a:prstGeom prst="rect">
            <a:avLst/>
          </a:prstGeom>
        </p:spPr>
      </p:pic>
    </p:spTree>
    <p:extLst>
      <p:ext uri="{BB962C8B-B14F-4D97-AF65-F5344CB8AC3E}">
        <p14:creationId xmlns:p14="http://schemas.microsoft.com/office/powerpoint/2010/main" val="5399220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75704"/>
            <a:ext cx="9572625" cy="6078587"/>
          </a:xfrm>
        </p:spPr>
        <p:txBody>
          <a:bodyPr/>
          <a:lstStyle/>
          <a:p>
            <a:pPr marL="0" indent="0">
              <a:spcAft>
                <a:spcPts val="600"/>
              </a:spcAft>
              <a:buNone/>
            </a:pPr>
            <a:r>
              <a:rPr lang="en-US" b="1" dirty="0">
                <a:latin typeface="+mj-lt"/>
              </a:rPr>
              <a:t>Azure storage is:</a:t>
            </a:r>
          </a:p>
          <a:p>
            <a:pPr marL="571500" lvl="1" indent="-342900">
              <a:spcAft>
                <a:spcPts val="600"/>
              </a:spcAft>
              <a:buFont typeface="Arial" panose="020B0604020202020204" pitchFamily="34" charset="0"/>
              <a:buChar char="•"/>
            </a:pPr>
            <a:r>
              <a:rPr lang="en-US" dirty="0">
                <a:latin typeface="+mj-lt"/>
              </a:rPr>
              <a:t>Durable and highly available</a:t>
            </a:r>
          </a:p>
          <a:p>
            <a:pPr marL="571500" lvl="1" indent="-342900">
              <a:spcAft>
                <a:spcPts val="600"/>
              </a:spcAft>
              <a:buFont typeface="Arial" panose="020B0604020202020204" pitchFamily="34" charset="0"/>
              <a:buChar char="•"/>
            </a:pPr>
            <a:r>
              <a:rPr lang="en-US" dirty="0">
                <a:latin typeface="+mj-lt"/>
              </a:rPr>
              <a:t>Secure</a:t>
            </a:r>
          </a:p>
          <a:p>
            <a:pPr marL="571500" lvl="1" indent="-342900">
              <a:spcAft>
                <a:spcPts val="600"/>
              </a:spcAft>
              <a:buFont typeface="Arial" panose="020B0604020202020204" pitchFamily="34" charset="0"/>
              <a:buChar char="•"/>
            </a:pPr>
            <a:r>
              <a:rPr lang="en-US" dirty="0">
                <a:latin typeface="+mj-lt"/>
              </a:rPr>
              <a:t>Scalable</a:t>
            </a:r>
          </a:p>
          <a:p>
            <a:pPr marL="571500" lvl="1" indent="-342900">
              <a:spcAft>
                <a:spcPts val="600"/>
              </a:spcAft>
              <a:buFont typeface="Arial" panose="020B0604020202020204" pitchFamily="34" charset="0"/>
              <a:buChar char="•"/>
            </a:pPr>
            <a:r>
              <a:rPr lang="en-US" dirty="0">
                <a:latin typeface="+mj-lt"/>
              </a:rPr>
              <a:t>Managed</a:t>
            </a:r>
          </a:p>
          <a:p>
            <a:pPr marL="571500" lvl="1" indent="-342900">
              <a:spcAft>
                <a:spcPts val="600"/>
              </a:spcAft>
              <a:buFont typeface="Arial" panose="020B0604020202020204" pitchFamily="34" charset="0"/>
              <a:buChar char="•"/>
            </a:pPr>
            <a:r>
              <a:rPr lang="en-US" dirty="0">
                <a:latin typeface="+mj-lt"/>
              </a:rPr>
              <a:t>Accessible</a:t>
            </a:r>
          </a:p>
          <a:p>
            <a:pPr marL="0" indent="0">
              <a:spcAft>
                <a:spcPts val="600"/>
              </a:spcAft>
              <a:buNone/>
            </a:pPr>
            <a:r>
              <a:rPr lang="en-US" b="1" dirty="0">
                <a:latin typeface="+mj-lt"/>
              </a:rPr>
              <a:t>Three categories of Azure storage</a:t>
            </a:r>
          </a:p>
          <a:p>
            <a:pPr marL="571500" lvl="1" indent="-342900">
              <a:spcAft>
                <a:spcPts val="600"/>
              </a:spcAft>
              <a:buFont typeface="Arial" panose="020B0604020202020204" pitchFamily="34" charset="0"/>
              <a:buChar char="•"/>
            </a:pPr>
            <a:r>
              <a:rPr lang="en-US" dirty="0">
                <a:latin typeface="+mj-lt"/>
              </a:rPr>
              <a:t>Storage for virtual machines</a:t>
            </a:r>
          </a:p>
          <a:p>
            <a:pPr marL="571500" lvl="1" indent="-342900">
              <a:spcAft>
                <a:spcPts val="600"/>
              </a:spcAft>
              <a:buFont typeface="Arial" panose="020B0604020202020204" pitchFamily="34" charset="0"/>
              <a:buChar char="•"/>
            </a:pPr>
            <a:r>
              <a:rPr lang="en-US" dirty="0">
                <a:latin typeface="+mj-lt"/>
              </a:rPr>
              <a:t>Unstructured data</a:t>
            </a:r>
          </a:p>
          <a:p>
            <a:pPr marL="571500" lvl="1" indent="-342900">
              <a:spcAft>
                <a:spcPts val="600"/>
              </a:spcAft>
              <a:buFont typeface="Arial" panose="020B0604020202020204" pitchFamily="34" charset="0"/>
              <a:buChar char="•"/>
            </a:pPr>
            <a:r>
              <a:rPr lang="en-US" dirty="0">
                <a:latin typeface="+mj-lt"/>
              </a:rPr>
              <a:t>Structured data</a:t>
            </a:r>
            <a:endParaRPr lang="en-US" b="1" dirty="0">
              <a:latin typeface="+mj-lt"/>
            </a:endParaRPr>
          </a:p>
          <a:p>
            <a:pPr marL="0" indent="0">
              <a:spcAft>
                <a:spcPts val="600"/>
              </a:spcAft>
              <a:buNone/>
            </a:pPr>
            <a:r>
              <a:rPr lang="en-US" b="1" dirty="0">
                <a:latin typeface="+mj-lt"/>
              </a:rPr>
              <a:t>General purpose storage accounts have two tiers</a:t>
            </a:r>
          </a:p>
          <a:p>
            <a:pPr marL="571500" lvl="1" indent="-342900">
              <a:spcAft>
                <a:spcPts val="600"/>
              </a:spcAft>
              <a:buFont typeface="Arial" panose="020B0604020202020204" pitchFamily="34" charset="0"/>
              <a:buChar char="•"/>
            </a:pPr>
            <a:r>
              <a:rPr lang="en-US" dirty="0">
                <a:latin typeface="+mj-lt"/>
              </a:rPr>
              <a:t>Standard</a:t>
            </a:r>
          </a:p>
          <a:p>
            <a:pPr marL="571500" lvl="1" indent="-342900">
              <a:spcAft>
                <a:spcPts val="600"/>
              </a:spcAft>
              <a:buFont typeface="Arial" panose="020B0604020202020204" pitchFamily="34" charset="0"/>
              <a:buChar char="•"/>
            </a:pPr>
            <a:r>
              <a:rPr lang="en-US" dirty="0">
                <a:latin typeface="+mj-lt"/>
              </a:rPr>
              <a:t>Premium</a:t>
            </a:r>
          </a:p>
          <a:p>
            <a:pPr marL="571500" lvl="1" indent="-342900">
              <a:spcAft>
                <a:spcPts val="600"/>
              </a:spcAft>
              <a:buFont typeface="Arial" panose="020B0604020202020204" pitchFamily="34" charset="0"/>
              <a:buChar char="•"/>
            </a:pPr>
            <a:endParaRPr lang="en-US" dirty="0">
              <a:latin typeface="+mj-lt"/>
            </a:endParaRPr>
          </a:p>
          <a:p>
            <a:pPr marL="571500" lvl="1" indent="-342900">
              <a:spcAft>
                <a:spcPts val="600"/>
              </a:spcAft>
              <a:buFont typeface="Arial" panose="020B0604020202020204" pitchFamily="34" charset="0"/>
              <a:buChar char="•"/>
            </a:pPr>
            <a:endParaRPr lang="en-US" dirty="0">
              <a:latin typeface="+mj-lt"/>
            </a:endParaRPr>
          </a:p>
          <a:p>
            <a:pPr>
              <a:spcAft>
                <a:spcPts val="600"/>
              </a:spcAft>
            </a:pPr>
            <a:endParaRPr lang="en-US" dirty="0">
              <a:latin typeface="+mj-lt"/>
            </a:endParaRPr>
          </a:p>
        </p:txBody>
      </p:sp>
      <p:pic>
        <p:nvPicPr>
          <p:cNvPr id="2" name="Graphic 1">
            <a:extLst>
              <a:ext uri="{FF2B5EF4-FFF2-40B4-BE49-F238E27FC236}">
                <a16:creationId xmlns:a16="http://schemas.microsoft.com/office/drawing/2014/main" id="{409147D9-6446-41D5-9647-798DBAED11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6414" y="5394782"/>
            <a:ext cx="868683" cy="868683"/>
          </a:xfrm>
          <a:prstGeom prst="rect">
            <a:avLst/>
          </a:prstGeom>
        </p:spPr>
      </p:pic>
    </p:spTree>
    <p:extLst>
      <p:ext uri="{BB962C8B-B14F-4D97-AF65-F5344CB8AC3E}">
        <p14:creationId xmlns:p14="http://schemas.microsoft.com/office/powerpoint/2010/main" val="328459140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Grant Access from a Virtual Network</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63630"/>
            <a:ext cx="11427126" cy="5555367"/>
          </a:xfrm>
        </p:spPr>
        <p:txBody>
          <a:bodyPr/>
          <a:lstStyle/>
          <a:p>
            <a:pPr>
              <a:spcAft>
                <a:spcPts val="600"/>
              </a:spcAft>
            </a:pPr>
            <a:r>
              <a:rPr lang="en-US" sz="2400" dirty="0">
                <a:latin typeface="+mj-lt"/>
              </a:rPr>
              <a:t>Consider available  virtual network regions</a:t>
            </a:r>
          </a:p>
          <a:p>
            <a:pPr>
              <a:spcAft>
                <a:spcPts val="600"/>
              </a:spcAft>
            </a:pPr>
            <a:r>
              <a:rPr lang="en-US" sz="2400" dirty="0">
                <a:latin typeface="+mj-lt"/>
              </a:rPr>
              <a:t>Consider required permissions</a:t>
            </a:r>
          </a:p>
          <a:p>
            <a:pPr marL="0" indent="0">
              <a:spcAft>
                <a:spcPts val="600"/>
              </a:spcAft>
              <a:buNone/>
            </a:pPr>
            <a:endParaRPr lang="en-US" sz="2400" dirty="0">
              <a:latin typeface="+mj-lt"/>
            </a:endParaRPr>
          </a:p>
          <a:p>
            <a:pPr marL="0" indent="0">
              <a:spcAft>
                <a:spcPts val="600"/>
              </a:spcAft>
              <a:buNone/>
            </a:pPr>
            <a:r>
              <a:rPr lang="en-US" sz="2400" b="1" dirty="0">
                <a:latin typeface="+mj-lt"/>
              </a:rPr>
              <a:t>Implement virtual network rules via the Azure portal:</a:t>
            </a:r>
          </a:p>
          <a:p>
            <a:pPr marL="685800" lvl="1" indent="-457200">
              <a:spcAft>
                <a:spcPts val="600"/>
              </a:spcAft>
              <a:buFont typeface="+mj-lt"/>
              <a:buAutoNum type="arabicPeriod"/>
            </a:pPr>
            <a:r>
              <a:rPr lang="en-US" sz="2400" dirty="0">
                <a:latin typeface="+mj-lt"/>
              </a:rPr>
              <a:t>Go to the storage account you want to secure</a:t>
            </a:r>
          </a:p>
          <a:p>
            <a:pPr marL="685800" lvl="1" indent="-457200">
              <a:spcAft>
                <a:spcPts val="600"/>
              </a:spcAft>
              <a:buFont typeface="+mj-lt"/>
              <a:buAutoNum type="arabicPeriod"/>
            </a:pPr>
            <a:r>
              <a:rPr lang="en-US" sz="2400" dirty="0">
                <a:latin typeface="+mj-lt"/>
              </a:rPr>
              <a:t>Click on the settings menu called </a:t>
            </a:r>
            <a:r>
              <a:rPr lang="en-US" sz="2400" b="1" dirty="0">
                <a:latin typeface="+mj-lt"/>
              </a:rPr>
              <a:t>Firewalls and virtual networks</a:t>
            </a:r>
            <a:endParaRPr lang="en-US" sz="2400" dirty="0">
              <a:latin typeface="+mj-lt"/>
            </a:endParaRPr>
          </a:p>
          <a:p>
            <a:pPr marL="685800" lvl="1" indent="-457200">
              <a:spcAft>
                <a:spcPts val="600"/>
              </a:spcAft>
              <a:buFont typeface="+mj-lt"/>
              <a:buAutoNum type="arabicPeriod"/>
            </a:pPr>
            <a:r>
              <a:rPr lang="en-US" sz="2400" dirty="0">
                <a:latin typeface="+mj-lt"/>
              </a:rPr>
              <a:t>Check that you've selected to allow access from </a:t>
            </a:r>
            <a:r>
              <a:rPr lang="en-US" sz="2400" b="1" dirty="0">
                <a:latin typeface="+mj-lt"/>
              </a:rPr>
              <a:t>Selected networks</a:t>
            </a:r>
            <a:endParaRPr lang="en-US" sz="2400" dirty="0">
              <a:latin typeface="+mj-lt"/>
            </a:endParaRPr>
          </a:p>
          <a:p>
            <a:pPr marL="685800" lvl="1" indent="-457200">
              <a:spcAft>
                <a:spcPts val="600"/>
              </a:spcAft>
              <a:buFont typeface="+mj-lt"/>
              <a:buAutoNum type="arabicPeriod"/>
            </a:pPr>
            <a:r>
              <a:rPr lang="en-US" sz="2400" dirty="0">
                <a:latin typeface="+mj-lt"/>
              </a:rPr>
              <a:t>To grant access to a virtual network with a new network rule, under </a:t>
            </a:r>
            <a:r>
              <a:rPr lang="en-US" sz="2400" b="1" dirty="0">
                <a:latin typeface="+mj-lt"/>
              </a:rPr>
              <a:t>Virtual networks</a:t>
            </a:r>
            <a:r>
              <a:rPr lang="en-US" sz="2400" dirty="0">
                <a:latin typeface="+mj-lt"/>
              </a:rPr>
              <a:t>, click </a:t>
            </a:r>
            <a:r>
              <a:rPr lang="en-US" sz="2400" b="1" dirty="0">
                <a:latin typeface="+mj-lt"/>
              </a:rPr>
              <a:t>Add existing virtual network,</a:t>
            </a:r>
            <a:r>
              <a:rPr lang="en-US" sz="2400" dirty="0">
                <a:latin typeface="+mj-lt"/>
              </a:rPr>
              <a:t> select </a:t>
            </a:r>
            <a:r>
              <a:rPr lang="en-US" sz="2400" b="1" dirty="0">
                <a:latin typeface="+mj-lt"/>
              </a:rPr>
              <a:t>Virtual networks and Subnets</a:t>
            </a:r>
            <a:r>
              <a:rPr lang="en-US" sz="2400" dirty="0">
                <a:latin typeface="+mj-lt"/>
              </a:rPr>
              <a:t> options, and then click </a:t>
            </a:r>
            <a:r>
              <a:rPr lang="en-US" sz="2400" b="1" dirty="0">
                <a:latin typeface="+mj-lt"/>
              </a:rPr>
              <a:t>Add </a:t>
            </a:r>
          </a:p>
          <a:p>
            <a:pPr marL="685800" lvl="1" indent="-457200">
              <a:spcAft>
                <a:spcPts val="600"/>
              </a:spcAft>
              <a:buFont typeface="+mj-lt"/>
              <a:buAutoNum type="arabicPeriod"/>
            </a:pPr>
            <a:r>
              <a:rPr lang="en-US" sz="2400" dirty="0">
                <a:latin typeface="+mj-lt"/>
              </a:rPr>
              <a:t>To create a new virtual network and grant it access, click </a:t>
            </a:r>
            <a:r>
              <a:rPr lang="en-US" sz="2400" b="1" dirty="0">
                <a:latin typeface="+mj-lt"/>
              </a:rPr>
              <a:t>Add new virtual network</a:t>
            </a:r>
            <a:r>
              <a:rPr lang="en-US" sz="2400" dirty="0">
                <a:latin typeface="+mj-lt"/>
              </a:rPr>
              <a:t>,</a:t>
            </a:r>
            <a:r>
              <a:rPr lang="en-US" sz="2400" b="1" dirty="0">
                <a:latin typeface="+mj-lt"/>
              </a:rPr>
              <a:t> </a:t>
            </a:r>
            <a:r>
              <a:rPr lang="en-US" sz="2400" dirty="0">
                <a:latin typeface="+mj-lt"/>
              </a:rPr>
              <a:t>provide the necessary information, then click </a:t>
            </a:r>
            <a:r>
              <a:rPr lang="en-US" sz="2400" b="1" dirty="0">
                <a:latin typeface="+mj-lt"/>
              </a:rPr>
              <a:t>Create</a:t>
            </a:r>
            <a:endParaRPr lang="en-US" sz="2400" dirty="0">
              <a:latin typeface="+mj-lt"/>
            </a:endParaRPr>
          </a:p>
          <a:p>
            <a:endParaRPr lang="en-US" dirty="0"/>
          </a:p>
        </p:txBody>
      </p:sp>
      <p:pic>
        <p:nvPicPr>
          <p:cNvPr id="4" name="Picture 3" descr="A close up of a logo&#10;&#10;Description automatically generated">
            <a:extLst>
              <a:ext uri="{FF2B5EF4-FFF2-40B4-BE49-F238E27FC236}">
                <a16:creationId xmlns:a16="http://schemas.microsoft.com/office/drawing/2014/main" id="{297AD433-C90E-4D47-BCF8-5914177E07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1974" y="5905549"/>
            <a:ext cx="780290" cy="780290"/>
          </a:xfrm>
          <a:prstGeom prst="rect">
            <a:avLst/>
          </a:prstGeom>
        </p:spPr>
      </p:pic>
    </p:spTree>
    <p:extLst>
      <p:ext uri="{BB962C8B-B14F-4D97-AF65-F5344CB8AC3E}">
        <p14:creationId xmlns:p14="http://schemas.microsoft.com/office/powerpoint/2010/main" val="34812016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Grant Access from an Internet IP Range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44211" y="1396622"/>
            <a:ext cx="10869740" cy="4508927"/>
          </a:xfrm>
        </p:spPr>
        <p:txBody>
          <a:bodyPr/>
          <a:lstStyle/>
          <a:p>
            <a:pPr marL="0" indent="0">
              <a:spcAft>
                <a:spcPts val="600"/>
              </a:spcAft>
              <a:buNone/>
            </a:pPr>
            <a:r>
              <a:rPr lang="en-US" sz="2400" b="1" dirty="0">
                <a:latin typeface="+mj-lt"/>
              </a:rPr>
              <a:t>Identify the relevant internet facing IP addresses.</a:t>
            </a:r>
          </a:p>
          <a:p>
            <a:pPr marL="0" indent="0">
              <a:spcAft>
                <a:spcPts val="600"/>
              </a:spcAft>
              <a:buNone/>
            </a:pPr>
            <a:endParaRPr lang="en-US" sz="2400" dirty="0">
              <a:latin typeface="+mj-lt"/>
            </a:endParaRPr>
          </a:p>
          <a:p>
            <a:pPr marL="0" indent="0">
              <a:spcAft>
                <a:spcPts val="600"/>
              </a:spcAft>
              <a:buNone/>
            </a:pPr>
            <a:r>
              <a:rPr lang="en-US" sz="2400" b="1" dirty="0">
                <a:latin typeface="+mj-lt"/>
              </a:rPr>
              <a:t>Configure IP network rules:</a:t>
            </a:r>
          </a:p>
          <a:p>
            <a:pPr marL="685800" lvl="1" indent="-457200">
              <a:spcAft>
                <a:spcPts val="600"/>
              </a:spcAft>
              <a:buFont typeface="+mj-lt"/>
              <a:buAutoNum type="arabicPeriod"/>
            </a:pPr>
            <a:r>
              <a:rPr lang="en-US" sz="2400" dirty="0">
                <a:latin typeface="+mj-lt"/>
              </a:rPr>
              <a:t>Go to the storage account you want to secure</a:t>
            </a:r>
          </a:p>
          <a:p>
            <a:pPr marL="685800" lvl="1" indent="-457200">
              <a:spcAft>
                <a:spcPts val="600"/>
              </a:spcAft>
              <a:buFont typeface="+mj-lt"/>
              <a:buAutoNum type="arabicPeriod"/>
            </a:pPr>
            <a:r>
              <a:rPr lang="en-US" sz="2400" dirty="0">
                <a:latin typeface="+mj-lt"/>
              </a:rPr>
              <a:t>Click on the settings menu called </a:t>
            </a:r>
            <a:r>
              <a:rPr lang="en-US" sz="2400" b="1" dirty="0">
                <a:latin typeface="+mj-lt"/>
              </a:rPr>
              <a:t>Firewalls and virtual networks</a:t>
            </a:r>
            <a:r>
              <a:rPr lang="en-US" sz="2400" dirty="0">
                <a:latin typeface="+mj-lt"/>
              </a:rPr>
              <a:t>.</a:t>
            </a:r>
          </a:p>
          <a:p>
            <a:pPr marL="685800" lvl="1" indent="-457200">
              <a:spcAft>
                <a:spcPts val="600"/>
              </a:spcAft>
              <a:buFont typeface="+mj-lt"/>
              <a:buAutoNum type="arabicPeriod"/>
            </a:pPr>
            <a:r>
              <a:rPr lang="en-US" sz="2400" dirty="0">
                <a:latin typeface="+mj-lt"/>
              </a:rPr>
              <a:t>Check that you've selected to allow access from Selected networks</a:t>
            </a:r>
          </a:p>
          <a:p>
            <a:pPr marL="685800" lvl="1" indent="-457200">
              <a:spcAft>
                <a:spcPts val="600"/>
              </a:spcAft>
              <a:buFont typeface="+mj-lt"/>
              <a:buAutoNum type="arabicPeriod"/>
            </a:pPr>
            <a:r>
              <a:rPr lang="en-US" sz="2400" dirty="0">
                <a:latin typeface="+mj-lt"/>
              </a:rPr>
              <a:t>To grant access to an internet IP range, enter the IP address or address range (in CIDR format) under Firewall &gt; Address Range</a:t>
            </a:r>
          </a:p>
          <a:p>
            <a:pPr marL="685800" lvl="1" indent="-457200">
              <a:spcAft>
                <a:spcPts val="600"/>
              </a:spcAft>
              <a:buFont typeface="+mj-lt"/>
              <a:buAutoNum type="arabicPeriod"/>
            </a:pPr>
            <a:r>
              <a:rPr lang="en-US" sz="2400" dirty="0">
                <a:latin typeface="+mj-lt"/>
              </a:rPr>
              <a:t>To remove an IP network rule, click the trash can icon next to the address range</a:t>
            </a:r>
          </a:p>
          <a:p>
            <a:pPr marL="685800" lvl="1" indent="-457200">
              <a:spcAft>
                <a:spcPts val="600"/>
              </a:spcAft>
              <a:buFont typeface="+mj-lt"/>
              <a:buAutoNum type="arabicPeriod"/>
            </a:pPr>
            <a:r>
              <a:rPr lang="en-US" sz="2400" dirty="0">
                <a:latin typeface="+mj-lt"/>
              </a:rPr>
              <a:t>Click </a:t>
            </a:r>
            <a:r>
              <a:rPr lang="en-US" sz="2400" b="1" dirty="0">
                <a:latin typeface="+mj-lt"/>
              </a:rPr>
              <a:t>Save</a:t>
            </a:r>
            <a:r>
              <a:rPr lang="en-US" sz="2400" dirty="0">
                <a:latin typeface="+mj-lt"/>
              </a:rPr>
              <a:t> to apply your changes</a:t>
            </a:r>
          </a:p>
          <a:p>
            <a:pPr>
              <a:spcAft>
                <a:spcPts val="600"/>
              </a:spcAft>
            </a:pPr>
            <a:endParaRPr lang="en-US" sz="2400" dirty="0">
              <a:latin typeface="+mj-lt"/>
            </a:endParaRPr>
          </a:p>
        </p:txBody>
      </p:sp>
      <p:pic>
        <p:nvPicPr>
          <p:cNvPr id="2" name="Picture 1" descr="A close up of a logo&#10;&#10;Description automatically generated">
            <a:extLst>
              <a:ext uri="{FF2B5EF4-FFF2-40B4-BE49-F238E27FC236}">
                <a16:creationId xmlns:a16="http://schemas.microsoft.com/office/drawing/2014/main" id="{3B910BB3-8B32-4FBF-8142-2B21B1508B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1974" y="5905549"/>
            <a:ext cx="780290" cy="780290"/>
          </a:xfrm>
          <a:prstGeom prst="rect">
            <a:avLst/>
          </a:prstGeom>
        </p:spPr>
      </p:pic>
    </p:spTree>
    <p:extLst>
      <p:ext uri="{BB962C8B-B14F-4D97-AF65-F5344CB8AC3E}">
        <p14:creationId xmlns:p14="http://schemas.microsoft.com/office/powerpoint/2010/main" val="4055666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A46FEA3-1B91-4E4A-ACF3-646FCADC4DB9}"/>
              </a:ext>
            </a:extLst>
          </p:cNvPr>
          <p:cNvSpPr>
            <a:spLocks noGrp="1"/>
          </p:cNvSpPr>
          <p:nvPr>
            <p:ph type="title"/>
          </p:nvPr>
        </p:nvSpPr>
        <p:spPr>
          <a:xfrm>
            <a:off x="437277" y="2582862"/>
            <a:ext cx="5537797" cy="1828800"/>
          </a:xfrm>
        </p:spPr>
        <p:txBody>
          <a:bodyPr/>
          <a:lstStyle/>
          <a:p>
            <a:r>
              <a:rPr lang="en-US" dirty="0"/>
              <a:t>Instructor Led Labs: Implementing and configuring Azure Storage File and Blob Services</a:t>
            </a:r>
          </a:p>
        </p:txBody>
      </p:sp>
      <p:sp>
        <p:nvSpPr>
          <p:cNvPr id="7" name="Text Placeholder 4">
            <a:extLst>
              <a:ext uri="{FF2B5EF4-FFF2-40B4-BE49-F238E27FC236}">
                <a16:creationId xmlns:a16="http://schemas.microsoft.com/office/drawing/2014/main" id="{A8943470-5372-45B6-9001-CC1A1859B61E}"/>
              </a:ext>
            </a:extLst>
          </p:cNvPr>
          <p:cNvSpPr>
            <a:spLocks noGrp="1"/>
          </p:cNvSpPr>
          <p:nvPr>
            <p:ph type="body" sz="quarter" idx="15"/>
          </p:nvPr>
        </p:nvSpPr>
        <p:spPr>
          <a:xfrm>
            <a:off x="451338" y="4436713"/>
            <a:ext cx="5521944" cy="1415772"/>
          </a:xfrm>
        </p:spPr>
        <p:txBody>
          <a:bodyPr/>
          <a:lstStyle/>
          <a:p>
            <a:pPr marL="342900" indent="-342900">
              <a:buFont typeface="Arial" panose="020B0604020202020204" pitchFamily="34" charset="0"/>
              <a:buChar char="•"/>
            </a:pPr>
            <a:r>
              <a:rPr lang="en-US" sz="2000" dirty="0"/>
              <a:t>Implementing authorization of Azure Storage blobs</a:t>
            </a:r>
          </a:p>
          <a:p>
            <a:pPr marL="342900" indent="-342900">
              <a:buFont typeface="Arial" panose="020B0604020202020204" pitchFamily="34" charset="0"/>
              <a:buChar char="•"/>
            </a:pPr>
            <a:r>
              <a:rPr lang="en-US" sz="2000" dirty="0"/>
              <a:t>Implementing authorization of Azure Storage file shares</a:t>
            </a:r>
          </a:p>
        </p:txBody>
      </p:sp>
    </p:spTree>
    <p:extLst>
      <p:ext uri="{BB962C8B-B14F-4D97-AF65-F5344CB8AC3E}">
        <p14:creationId xmlns:p14="http://schemas.microsoft.com/office/powerpoint/2010/main" val="13150886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41400" y="1363593"/>
            <a:ext cx="11533187" cy="447174"/>
          </a:xfrm>
        </p:spPr>
        <p:txBody>
          <a:bodyPr/>
          <a:lstStyle/>
          <a:p>
            <a:r>
              <a:rPr lang="en-US" sz="4800" b="1" i="0" u="none" strike="noStrike" dirty="0">
                <a:effectLst/>
              </a:rPr>
              <a:t>Module 5 Review Questions</a:t>
            </a:r>
            <a:endParaRPr lang="en-US" sz="4800" b="1"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1643" y="1221480"/>
            <a:ext cx="9572625" cy="615553"/>
          </a:xfrm>
        </p:spPr>
        <p:txBody>
          <a:bodyPr/>
          <a:lstStyle/>
          <a:p>
            <a:pPr marL="0" indent="0">
              <a:lnSpc>
                <a:spcPct val="100000"/>
              </a:lnSpc>
              <a:buNone/>
            </a:pPr>
            <a:endParaRPr lang="en-US" dirty="0"/>
          </a:p>
          <a:p>
            <a:pPr lvl="1"/>
            <a:endParaRPr lang="en-US" dirty="0"/>
          </a:p>
        </p:txBody>
      </p:sp>
      <p:pic>
        <p:nvPicPr>
          <p:cNvPr id="4" name="Picture 3">
            <a:extLst>
              <a:ext uri="{FF2B5EF4-FFF2-40B4-BE49-F238E27FC236}">
                <a16:creationId xmlns:a16="http://schemas.microsoft.com/office/drawing/2014/main" id="{DCC16681-1E5B-4367-B77F-0AEA7ACEF89B}"/>
              </a:ext>
            </a:extLst>
          </p:cNvPr>
          <p:cNvPicPr>
            <a:picLocks noChangeAspect="1"/>
          </p:cNvPicPr>
          <p:nvPr/>
        </p:nvPicPr>
        <p:blipFill>
          <a:blip r:embed="rId3"/>
          <a:stretch>
            <a:fillRect/>
          </a:stretch>
        </p:blipFill>
        <p:spPr>
          <a:xfrm>
            <a:off x="9405111" y="4751008"/>
            <a:ext cx="1628787" cy="1628787"/>
          </a:xfrm>
          <a:prstGeom prst="rect">
            <a:avLst/>
          </a:prstGeom>
        </p:spPr>
      </p:pic>
    </p:spTree>
    <p:extLst>
      <p:ext uri="{BB962C8B-B14F-4D97-AF65-F5344CB8AC3E}">
        <p14:creationId xmlns:p14="http://schemas.microsoft.com/office/powerpoint/2010/main" val="17850469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a:xfrm>
            <a:off x="465138" y="1882011"/>
            <a:ext cx="9694862" cy="1502728"/>
          </a:xfrm>
        </p:spPr>
        <p:txBody>
          <a:bodyPr/>
          <a:lstStyle/>
          <a:p>
            <a:r>
              <a:rPr lang="en-US" sz="3200" dirty="0"/>
              <a:t>Online Role-based training resources:</a:t>
            </a:r>
            <a:br>
              <a:rPr lang="en-US" sz="1050" dirty="0"/>
            </a:br>
            <a:br>
              <a:rPr lang="en-US" sz="1050" dirty="0"/>
            </a:br>
            <a:r>
              <a:rPr lang="en-US" dirty="0"/>
              <a:t>Microsoft Learn</a:t>
            </a:r>
            <a:br>
              <a:rPr lang="en-US" dirty="0"/>
            </a:br>
            <a:r>
              <a:rPr lang="en-US"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419375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51055" y="1332437"/>
            <a:ext cx="10249911" cy="5232202"/>
          </a:xfrm>
        </p:spPr>
        <p:txBody>
          <a:bodyPr/>
          <a:lstStyle/>
          <a:p>
            <a:pPr marL="0" indent="0">
              <a:spcAft>
                <a:spcPts val="600"/>
              </a:spcAft>
              <a:buNone/>
            </a:pPr>
            <a:r>
              <a:rPr lang="en-US" b="1" dirty="0">
                <a:latin typeface="+mj-lt"/>
              </a:rPr>
              <a:t>Azure Containers (blobs)</a:t>
            </a:r>
          </a:p>
          <a:p>
            <a:pPr marL="514350" lvl="1" indent="-285750">
              <a:spcAft>
                <a:spcPts val="600"/>
              </a:spcAft>
              <a:buFont typeface="Arial" panose="020B0604020202020204" pitchFamily="34" charset="0"/>
              <a:buChar char="•"/>
            </a:pPr>
            <a:r>
              <a:rPr lang="en-US" dirty="0">
                <a:latin typeface="+mj-lt"/>
              </a:rPr>
              <a:t>Accessible from anywhere via HTTP or HTTPS</a:t>
            </a:r>
          </a:p>
          <a:p>
            <a:pPr marL="514350" lvl="1" indent="-285750">
              <a:spcAft>
                <a:spcPts val="600"/>
              </a:spcAft>
              <a:buFont typeface="Arial" panose="020B0604020202020204" pitchFamily="34" charset="0"/>
              <a:buChar char="•"/>
            </a:pPr>
            <a:r>
              <a:rPr lang="en-US" dirty="0">
                <a:latin typeface="+mj-lt"/>
              </a:rPr>
              <a:t>Stores massive amounts of unstructured data, such as text or binary</a:t>
            </a:r>
          </a:p>
          <a:p>
            <a:pPr marL="0" indent="0">
              <a:spcAft>
                <a:spcPts val="600"/>
              </a:spcAft>
              <a:buNone/>
            </a:pPr>
            <a:r>
              <a:rPr lang="en-US" b="1" dirty="0">
                <a:latin typeface="+mj-lt"/>
              </a:rPr>
              <a:t>Azure Files</a:t>
            </a:r>
          </a:p>
          <a:p>
            <a:pPr marL="514350" lvl="1" indent="-285750">
              <a:spcAft>
                <a:spcPts val="600"/>
              </a:spcAft>
              <a:buFont typeface="Arial" panose="020B0604020202020204" pitchFamily="34" charset="0"/>
              <a:buChar char="•"/>
            </a:pPr>
            <a:r>
              <a:rPr lang="en-US" dirty="0">
                <a:latin typeface="+mj-lt"/>
              </a:rPr>
              <a:t>Accessible from anywhere via SMB 3.0</a:t>
            </a:r>
          </a:p>
          <a:p>
            <a:pPr marL="514350" lvl="1" indent="-285750">
              <a:spcAft>
                <a:spcPts val="600"/>
              </a:spcAft>
              <a:buFont typeface="Arial" panose="020B0604020202020204" pitchFamily="34" charset="0"/>
              <a:buChar char="•"/>
            </a:pPr>
            <a:r>
              <a:rPr lang="en-US" dirty="0">
                <a:latin typeface="+mj-lt"/>
              </a:rPr>
              <a:t>Hosts highly available network file shares </a:t>
            </a:r>
          </a:p>
          <a:p>
            <a:pPr marL="0" indent="0">
              <a:spcAft>
                <a:spcPts val="600"/>
              </a:spcAft>
              <a:buNone/>
            </a:pPr>
            <a:r>
              <a:rPr lang="en-US" b="1" dirty="0">
                <a:latin typeface="+mj-lt"/>
              </a:rPr>
              <a:t>Azure Queues</a:t>
            </a:r>
          </a:p>
          <a:p>
            <a:pPr marL="514350" lvl="1" indent="-285750">
              <a:spcAft>
                <a:spcPts val="600"/>
              </a:spcAft>
              <a:buFont typeface="Arial" panose="020B0604020202020204" pitchFamily="34" charset="0"/>
              <a:buChar char="•"/>
            </a:pPr>
            <a:r>
              <a:rPr lang="en-US" dirty="0">
                <a:latin typeface="+mj-lt"/>
              </a:rPr>
              <a:t>Accessible from anywhere via HTTP or HTTPS Provides a queue-based mechanism for asynchronous communication</a:t>
            </a:r>
          </a:p>
          <a:p>
            <a:pPr marL="514350" lvl="1" indent="-285750">
              <a:spcAft>
                <a:spcPts val="600"/>
              </a:spcAft>
              <a:buFont typeface="Arial" panose="020B0604020202020204" pitchFamily="34" charset="0"/>
              <a:buChar char="•"/>
            </a:pPr>
            <a:r>
              <a:rPr lang="en-US" dirty="0">
                <a:latin typeface="+mj-lt"/>
              </a:rPr>
              <a:t>Stores messages of up to 64 KB in size in queues</a:t>
            </a:r>
          </a:p>
          <a:p>
            <a:pPr marL="0" indent="0">
              <a:spcAft>
                <a:spcPts val="600"/>
              </a:spcAft>
              <a:buNone/>
            </a:pPr>
            <a:r>
              <a:rPr lang="en-US" b="1" dirty="0">
                <a:latin typeface="+mj-lt"/>
              </a:rPr>
              <a:t>Azure Tables</a:t>
            </a:r>
          </a:p>
          <a:p>
            <a:pPr marL="514350" lvl="1" indent="-285750">
              <a:spcAft>
                <a:spcPts val="600"/>
              </a:spcAft>
              <a:buFont typeface="Arial" panose="020B0604020202020204" pitchFamily="34" charset="0"/>
              <a:buChar char="•"/>
            </a:pPr>
            <a:r>
              <a:rPr lang="en-US" dirty="0">
                <a:latin typeface="+mj-lt"/>
              </a:rPr>
              <a:t>Accessible from anywhere via HTTP or HTTPS</a:t>
            </a:r>
          </a:p>
          <a:p>
            <a:pPr marL="514350" lvl="1" indent="-285750">
              <a:spcAft>
                <a:spcPts val="600"/>
              </a:spcAft>
              <a:buFont typeface="Arial" panose="020B0604020202020204" pitchFamily="34" charset="0"/>
              <a:buChar char="•"/>
            </a:pPr>
            <a:r>
              <a:rPr lang="en-US" dirty="0">
                <a:latin typeface="+mj-lt"/>
              </a:rPr>
              <a:t>Stores NoSQL tables</a:t>
            </a:r>
          </a:p>
          <a:p>
            <a:pPr marL="514350" lvl="1" indent="-285750">
              <a:spcAft>
                <a:spcPts val="600"/>
              </a:spcAft>
              <a:buFont typeface="Arial" panose="020B0604020202020204" pitchFamily="34" charset="0"/>
              <a:buChar char="•"/>
            </a:pPr>
            <a:endParaRPr lang="en-US" dirty="0">
              <a:latin typeface="+mj-lt"/>
            </a:endParaRPr>
          </a:p>
        </p:txBody>
      </p:sp>
      <p:sp>
        <p:nvSpPr>
          <p:cNvPr id="3" name="Title 2">
            <a:extLst>
              <a:ext uri="{FF2B5EF4-FFF2-40B4-BE49-F238E27FC236}">
                <a16:creationId xmlns:a16="http://schemas.microsoft.com/office/drawing/2014/main" id="{E505CA6F-FD6E-4C6E-AFEA-DDC87E71AAB0}"/>
              </a:ext>
            </a:extLst>
          </p:cNvPr>
          <p:cNvSpPr>
            <a:spLocks noGrp="1"/>
          </p:cNvSpPr>
          <p:nvPr>
            <p:ph type="title"/>
          </p:nvPr>
        </p:nvSpPr>
        <p:spPr/>
        <p:txBody>
          <a:bodyPr/>
          <a:lstStyle/>
          <a:p>
            <a:r>
              <a:rPr lang="en-US" b="1" dirty="0"/>
              <a:t>Azure Storage Services</a:t>
            </a:r>
          </a:p>
        </p:txBody>
      </p:sp>
      <p:pic>
        <p:nvPicPr>
          <p:cNvPr id="2" name="Graphic 1">
            <a:extLst>
              <a:ext uri="{FF2B5EF4-FFF2-40B4-BE49-F238E27FC236}">
                <a16:creationId xmlns:a16="http://schemas.microsoft.com/office/drawing/2014/main" id="{C957FA56-60C6-4106-87BE-FCAEA89D5C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6414" y="5394782"/>
            <a:ext cx="868683" cy="868683"/>
          </a:xfrm>
          <a:prstGeom prst="rect">
            <a:avLst/>
          </a:prstGeom>
        </p:spPr>
      </p:pic>
    </p:spTree>
    <p:extLst>
      <p:ext uri="{BB962C8B-B14F-4D97-AF65-F5344CB8AC3E}">
        <p14:creationId xmlns:p14="http://schemas.microsoft.com/office/powerpoint/2010/main" val="41904123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1B14-27E2-4781-941E-B1AB1B43E11B}"/>
              </a:ext>
            </a:extLst>
          </p:cNvPr>
          <p:cNvSpPr>
            <a:spLocks noGrp="1"/>
          </p:cNvSpPr>
          <p:nvPr>
            <p:ph type="title"/>
          </p:nvPr>
        </p:nvSpPr>
        <p:spPr/>
        <p:txBody>
          <a:bodyPr/>
          <a:lstStyle/>
          <a:p>
            <a:r>
              <a:rPr lang="en-GB" b="1" dirty="0"/>
              <a:t>Azure Storage Account Types (1 of 2)</a:t>
            </a:r>
          </a:p>
        </p:txBody>
      </p:sp>
      <p:sp>
        <p:nvSpPr>
          <p:cNvPr id="3" name="Text Placeholder 2">
            <a:extLst>
              <a:ext uri="{FF2B5EF4-FFF2-40B4-BE49-F238E27FC236}">
                <a16:creationId xmlns:a16="http://schemas.microsoft.com/office/drawing/2014/main" id="{E1E49A36-6B34-4FC8-BD85-F77E1E9F4D05}"/>
              </a:ext>
            </a:extLst>
          </p:cNvPr>
          <p:cNvSpPr>
            <a:spLocks noGrp="1"/>
          </p:cNvSpPr>
          <p:nvPr>
            <p:ph type="body" sz="quarter" idx="10"/>
          </p:nvPr>
        </p:nvSpPr>
        <p:spPr>
          <a:xfrm>
            <a:off x="465138" y="1251856"/>
            <a:ext cx="11475810" cy="923330"/>
          </a:xfrm>
        </p:spPr>
        <p:txBody>
          <a:bodyPr/>
          <a:lstStyle/>
          <a:p>
            <a:r>
              <a:rPr lang="en-GB" dirty="0">
                <a:latin typeface="+mj-lt"/>
              </a:rPr>
              <a:t>A </a:t>
            </a:r>
            <a:r>
              <a:rPr lang="en-GB" i="1" dirty="0">
                <a:latin typeface="+mj-lt"/>
              </a:rPr>
              <a:t>storage account </a:t>
            </a:r>
            <a:r>
              <a:rPr lang="en-GB" dirty="0">
                <a:latin typeface="+mj-lt"/>
              </a:rPr>
              <a:t>is a container that groups a set of Azure Storage services together. Only data services from Azure Storage can be included in a storage account.</a:t>
            </a:r>
          </a:p>
          <a:p>
            <a:endParaRPr lang="en-GB" dirty="0">
              <a:latin typeface="+mj-lt"/>
            </a:endParaRPr>
          </a:p>
        </p:txBody>
      </p:sp>
      <p:sp>
        <p:nvSpPr>
          <p:cNvPr id="6" name="Text Placeholder 5">
            <a:extLst>
              <a:ext uri="{FF2B5EF4-FFF2-40B4-BE49-F238E27FC236}">
                <a16:creationId xmlns:a16="http://schemas.microsoft.com/office/drawing/2014/main" id="{F8DA93A9-3F83-475A-8730-F60804AAC8A7}"/>
              </a:ext>
            </a:extLst>
          </p:cNvPr>
          <p:cNvSpPr>
            <a:spLocks noGrp="1"/>
          </p:cNvSpPr>
          <p:nvPr>
            <p:ph type="body" sz="quarter" idx="11"/>
          </p:nvPr>
        </p:nvSpPr>
        <p:spPr>
          <a:xfrm>
            <a:off x="511143" y="2359070"/>
            <a:ext cx="4679014" cy="242823"/>
          </a:xfrm>
        </p:spPr>
        <p:txBody>
          <a:bodyPr/>
          <a:lstStyle/>
          <a:p>
            <a:r>
              <a:rPr lang="en-GB" sz="2400" b="1" dirty="0">
                <a:solidFill>
                  <a:schemeClr val="tx1">
                    <a:lumMod val="85000"/>
                    <a:lumOff val="15000"/>
                  </a:schemeClr>
                </a:solidFill>
              </a:rPr>
              <a:t>Azure storage accounts:</a:t>
            </a:r>
          </a:p>
        </p:txBody>
      </p:sp>
      <p:sp>
        <p:nvSpPr>
          <p:cNvPr id="8" name="Text Placeholder 7">
            <a:extLst>
              <a:ext uri="{FF2B5EF4-FFF2-40B4-BE49-F238E27FC236}">
                <a16:creationId xmlns:a16="http://schemas.microsoft.com/office/drawing/2014/main" id="{9B3AD452-1316-428D-8E44-48282982539D}"/>
              </a:ext>
            </a:extLst>
          </p:cNvPr>
          <p:cNvSpPr>
            <a:spLocks noGrp="1"/>
          </p:cNvSpPr>
          <p:nvPr>
            <p:ph type="body" sz="quarter" idx="13"/>
          </p:nvPr>
        </p:nvSpPr>
        <p:spPr>
          <a:xfrm>
            <a:off x="6322304" y="2338525"/>
            <a:ext cx="5661091" cy="242823"/>
          </a:xfrm>
        </p:spPr>
        <p:txBody>
          <a:bodyPr/>
          <a:lstStyle/>
          <a:p>
            <a:r>
              <a:rPr lang="en-GB" sz="2400" b="1" dirty="0">
                <a:solidFill>
                  <a:schemeClr val="tx1">
                    <a:lumMod val="85000"/>
                    <a:lumOff val="15000"/>
                  </a:schemeClr>
                </a:solidFill>
              </a:rPr>
              <a:t>Azure storage services:</a:t>
            </a:r>
          </a:p>
        </p:txBody>
      </p:sp>
      <p:pic>
        <p:nvPicPr>
          <p:cNvPr id="4" name="Picture 2" descr="Azure Blobs icon">
            <a:extLst>
              <a:ext uri="{FF2B5EF4-FFF2-40B4-BE49-F238E27FC236}">
                <a16:creationId xmlns:a16="http://schemas.microsoft.com/office/drawing/2014/main" id="{F3A55975-7BA9-4E80-A599-82A07FF76A2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218237" y="2699932"/>
            <a:ext cx="1210703" cy="864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Files icon">
            <a:extLst>
              <a:ext uri="{FF2B5EF4-FFF2-40B4-BE49-F238E27FC236}">
                <a16:creationId xmlns:a16="http://schemas.microsoft.com/office/drawing/2014/main" id="{9A9DEE42-9D19-4B66-A56C-C8805CE87C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322304" y="3711310"/>
            <a:ext cx="1002569" cy="86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zure Queues icon">
            <a:extLst>
              <a:ext uri="{FF2B5EF4-FFF2-40B4-BE49-F238E27FC236}">
                <a16:creationId xmlns:a16="http://schemas.microsoft.com/office/drawing/2014/main" id="{F3BB9141-3556-4E34-B1A1-6EF4AB4DCB3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950" b="7494"/>
          <a:stretch/>
        </p:blipFill>
        <p:spPr bwMode="auto">
          <a:xfrm>
            <a:off x="6324493" y="4722688"/>
            <a:ext cx="998191" cy="864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zure Tables icon">
            <a:extLst>
              <a:ext uri="{FF2B5EF4-FFF2-40B4-BE49-F238E27FC236}">
                <a16:creationId xmlns:a16="http://schemas.microsoft.com/office/drawing/2014/main" id="{9D1701E1-38E7-4562-9C7C-AFEB4156351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612" b="5564"/>
          <a:stretch/>
        </p:blipFill>
        <p:spPr bwMode="auto">
          <a:xfrm>
            <a:off x="6337235" y="5734065"/>
            <a:ext cx="972706" cy="86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72B404-C498-4E08-B1C6-3D70F5EB6905}"/>
              </a:ext>
            </a:extLst>
          </p:cNvPr>
          <p:cNvSpPr txBox="1"/>
          <p:nvPr/>
        </p:nvSpPr>
        <p:spPr>
          <a:xfrm>
            <a:off x="7309941" y="2699932"/>
            <a:ext cx="4631007" cy="864000"/>
          </a:xfrm>
          <a:prstGeom prst="rect">
            <a:avLst/>
          </a:prstGeom>
          <a:noFill/>
        </p:spPr>
        <p:txBody>
          <a:bodyPr wrap="square" lIns="182880" tIns="0" rIns="182880" bIns="0" rtlCol="0" anchor="ctr" anchorCtr="0">
            <a:normAutofit/>
          </a:bodyPr>
          <a:lstStyle/>
          <a:p>
            <a:r>
              <a:rPr lang="en-GB" b="1">
                <a:latin typeface="+mj-lt"/>
              </a:rPr>
              <a:t>Azure Containers (Blobs)</a:t>
            </a:r>
            <a:r>
              <a:rPr lang="en-GB">
                <a:latin typeface="+mj-lt"/>
              </a:rPr>
              <a:t>: A massively scalable object store for text and binary data.</a:t>
            </a:r>
          </a:p>
        </p:txBody>
      </p:sp>
      <p:sp>
        <p:nvSpPr>
          <p:cNvPr id="11" name="TextBox 10">
            <a:extLst>
              <a:ext uri="{FF2B5EF4-FFF2-40B4-BE49-F238E27FC236}">
                <a16:creationId xmlns:a16="http://schemas.microsoft.com/office/drawing/2014/main" id="{AFC4C917-047B-4CC8-9B6F-2BE5650D200D}"/>
              </a:ext>
            </a:extLst>
          </p:cNvPr>
          <p:cNvSpPr txBox="1"/>
          <p:nvPr/>
        </p:nvSpPr>
        <p:spPr>
          <a:xfrm>
            <a:off x="7309941" y="3711310"/>
            <a:ext cx="4631007" cy="864000"/>
          </a:xfrm>
          <a:prstGeom prst="rect">
            <a:avLst/>
          </a:prstGeom>
          <a:noFill/>
        </p:spPr>
        <p:txBody>
          <a:bodyPr wrap="square" lIns="182880" tIns="0" rIns="182880" bIns="0" rtlCol="0" anchor="ctr" anchorCtr="0">
            <a:normAutofit/>
          </a:bodyPr>
          <a:lstStyle/>
          <a:p>
            <a:r>
              <a:rPr lang="en-GB" b="1">
                <a:latin typeface="+mj-lt"/>
              </a:rPr>
              <a:t>Azure Files: </a:t>
            </a:r>
            <a:r>
              <a:rPr lang="en-GB">
                <a:latin typeface="+mj-lt"/>
              </a:rPr>
              <a:t>Managed file shares for cloud or on-premises deployments.</a:t>
            </a:r>
          </a:p>
        </p:txBody>
      </p:sp>
      <p:sp>
        <p:nvSpPr>
          <p:cNvPr id="12" name="TextBox 11">
            <a:extLst>
              <a:ext uri="{FF2B5EF4-FFF2-40B4-BE49-F238E27FC236}">
                <a16:creationId xmlns:a16="http://schemas.microsoft.com/office/drawing/2014/main" id="{87A2B7D8-152C-4906-B264-ECB666003959}"/>
              </a:ext>
            </a:extLst>
          </p:cNvPr>
          <p:cNvSpPr txBox="1"/>
          <p:nvPr/>
        </p:nvSpPr>
        <p:spPr>
          <a:xfrm>
            <a:off x="7309941" y="4722688"/>
            <a:ext cx="4631007" cy="864000"/>
          </a:xfrm>
          <a:prstGeom prst="rect">
            <a:avLst/>
          </a:prstGeom>
          <a:noFill/>
        </p:spPr>
        <p:txBody>
          <a:bodyPr wrap="square" lIns="182880" tIns="0" rIns="182880" bIns="0" rtlCol="0" anchor="ctr" anchorCtr="0">
            <a:normAutofit/>
          </a:bodyPr>
          <a:lstStyle/>
          <a:p>
            <a:r>
              <a:rPr lang="en-GB" b="1">
                <a:latin typeface="+mj-lt"/>
              </a:rPr>
              <a:t>Azure Queues: </a:t>
            </a:r>
            <a:r>
              <a:rPr lang="en-GB">
                <a:latin typeface="+mj-lt"/>
              </a:rPr>
              <a:t>A messaging store for reliable messaging between application components.</a:t>
            </a:r>
          </a:p>
        </p:txBody>
      </p:sp>
      <p:sp>
        <p:nvSpPr>
          <p:cNvPr id="13" name="TextBox 12">
            <a:extLst>
              <a:ext uri="{FF2B5EF4-FFF2-40B4-BE49-F238E27FC236}">
                <a16:creationId xmlns:a16="http://schemas.microsoft.com/office/drawing/2014/main" id="{AAB0AF79-2B19-4A61-A623-1F89125A4AB5}"/>
              </a:ext>
            </a:extLst>
          </p:cNvPr>
          <p:cNvSpPr txBox="1"/>
          <p:nvPr/>
        </p:nvSpPr>
        <p:spPr>
          <a:xfrm>
            <a:off x="7309941" y="5734066"/>
            <a:ext cx="4631007" cy="864000"/>
          </a:xfrm>
          <a:prstGeom prst="rect">
            <a:avLst/>
          </a:prstGeom>
          <a:noFill/>
        </p:spPr>
        <p:txBody>
          <a:bodyPr wrap="square" lIns="182880" tIns="0" rIns="182880" bIns="0" rtlCol="0" anchor="ctr" anchorCtr="0">
            <a:normAutofit/>
          </a:bodyPr>
          <a:lstStyle/>
          <a:p>
            <a:r>
              <a:rPr lang="en-GB" b="1">
                <a:latin typeface="+mj-lt"/>
              </a:rPr>
              <a:t>Azure Tables: </a:t>
            </a:r>
            <a:r>
              <a:rPr lang="en-GB">
                <a:latin typeface="+mj-lt"/>
              </a:rPr>
              <a:t>A NoSQL store for </a:t>
            </a:r>
            <a:r>
              <a:rPr lang="en-GB" err="1">
                <a:latin typeface="+mj-lt"/>
              </a:rPr>
              <a:t>schemaless</a:t>
            </a:r>
            <a:r>
              <a:rPr lang="en-GB">
                <a:latin typeface="+mj-lt"/>
              </a:rPr>
              <a:t> storage of structured data.</a:t>
            </a:r>
          </a:p>
        </p:txBody>
      </p:sp>
      <p:sp>
        <p:nvSpPr>
          <p:cNvPr id="20" name="Text Placeholder 4">
            <a:extLst>
              <a:ext uri="{FF2B5EF4-FFF2-40B4-BE49-F238E27FC236}">
                <a16:creationId xmlns:a16="http://schemas.microsoft.com/office/drawing/2014/main" id="{00A401D1-6AA7-4934-B67A-F3E8825AD43B}"/>
              </a:ext>
            </a:extLst>
          </p:cNvPr>
          <p:cNvSpPr txBox="1">
            <a:spLocks/>
          </p:cNvSpPr>
          <p:nvPr/>
        </p:nvSpPr>
        <p:spPr>
          <a:xfrm>
            <a:off x="465138" y="5167353"/>
            <a:ext cx="4771024" cy="1009734"/>
          </a:xfrm>
          <a:prstGeom prst="rect">
            <a:avLst/>
          </a:prstGeom>
          <a:solidFill>
            <a:schemeClr val="accent5"/>
          </a:solidFill>
          <a:ln>
            <a:solidFill>
              <a:schemeClr val="tx1"/>
            </a:solidFill>
          </a:ln>
        </p:spPr>
        <p:txBody>
          <a:bodyPr lIns="72000" tIns="72000" rIns="72000" bIns="72000" anchor="ct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spcAft>
                <a:spcPts val="600"/>
              </a:spcAft>
            </a:pPr>
            <a:r>
              <a:rPr lang="en-US" sz="2300" dirty="0">
                <a:solidFill>
                  <a:schemeClr val="tx1"/>
                </a:solidFill>
              </a:rPr>
              <a:t>Blob-storage accounts (and </a:t>
            </a:r>
            <a:r>
              <a:rPr lang="en-US" sz="2300" dirty="0" err="1">
                <a:solidFill>
                  <a:schemeClr val="tx1"/>
                </a:solidFill>
              </a:rPr>
              <a:t>BlockBlob</a:t>
            </a:r>
            <a:r>
              <a:rPr lang="en-US" sz="2300" dirty="0">
                <a:solidFill>
                  <a:schemeClr val="tx1"/>
                </a:solidFill>
              </a:rPr>
              <a:t>)</a:t>
            </a:r>
          </a:p>
          <a:p>
            <a:pPr algn="ctr">
              <a:spcBef>
                <a:spcPts val="600"/>
              </a:spcBef>
              <a:spcAft>
                <a:spcPts val="600"/>
              </a:spcAft>
            </a:pPr>
            <a:r>
              <a:rPr lang="en-US" sz="2100" spc="0" dirty="0">
                <a:solidFill>
                  <a:schemeClr val="tx1"/>
                </a:solidFill>
              </a:rPr>
              <a:t>Block blobs and append blobs only</a:t>
            </a:r>
          </a:p>
        </p:txBody>
      </p:sp>
      <p:sp>
        <p:nvSpPr>
          <p:cNvPr id="22" name="Text Placeholder 5">
            <a:extLst>
              <a:ext uri="{FF2B5EF4-FFF2-40B4-BE49-F238E27FC236}">
                <a16:creationId xmlns:a16="http://schemas.microsoft.com/office/drawing/2014/main" id="{EDAE475F-40AE-41F4-89CB-3C5B763B2636}"/>
              </a:ext>
            </a:extLst>
          </p:cNvPr>
          <p:cNvSpPr txBox="1">
            <a:spLocks/>
          </p:cNvSpPr>
          <p:nvPr/>
        </p:nvSpPr>
        <p:spPr>
          <a:xfrm>
            <a:off x="465138" y="2711162"/>
            <a:ext cx="4771024" cy="1009734"/>
          </a:xfrm>
          <a:prstGeom prst="rect">
            <a:avLst/>
          </a:prstGeom>
          <a:solidFill>
            <a:schemeClr val="tx2"/>
          </a:solidFill>
          <a:ln>
            <a:solidFill>
              <a:schemeClr val="tx1"/>
            </a:solidFill>
          </a:ln>
        </p:spPr>
        <p:txBody>
          <a:bodyPr lIns="72000" tIns="72000" rIns="72000" bIns="72000" anchor="ct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spcAft>
                <a:spcPts val="600"/>
              </a:spcAft>
            </a:pPr>
            <a:r>
              <a:rPr lang="en-US" sz="2200">
                <a:solidFill>
                  <a:schemeClr val="bg1"/>
                </a:solidFill>
              </a:rPr>
              <a:t>General-purpose v1/v2</a:t>
            </a:r>
          </a:p>
          <a:p>
            <a:pPr algn="ctr">
              <a:spcBef>
                <a:spcPts val="600"/>
              </a:spcBef>
              <a:spcAft>
                <a:spcPts val="600"/>
              </a:spcAft>
            </a:pPr>
            <a:r>
              <a:rPr lang="en-US" sz="1800" spc="0">
                <a:solidFill>
                  <a:schemeClr val="bg1"/>
                </a:solidFill>
              </a:rPr>
              <a:t>Blob, File, Queue, Table, and Disk</a:t>
            </a:r>
            <a:r>
              <a:rPr lang="en-US" sz="1800">
                <a:solidFill>
                  <a:schemeClr val="bg1"/>
                </a:solidFill>
              </a:rPr>
              <a:t> </a:t>
            </a:r>
          </a:p>
        </p:txBody>
      </p:sp>
      <p:sp>
        <p:nvSpPr>
          <p:cNvPr id="23" name="Text Placeholder 3">
            <a:extLst>
              <a:ext uri="{FF2B5EF4-FFF2-40B4-BE49-F238E27FC236}">
                <a16:creationId xmlns:a16="http://schemas.microsoft.com/office/drawing/2014/main" id="{7E895F39-FD4C-4244-A55F-7740A3858ABE}"/>
              </a:ext>
            </a:extLst>
          </p:cNvPr>
          <p:cNvSpPr txBox="1">
            <a:spLocks/>
          </p:cNvSpPr>
          <p:nvPr/>
        </p:nvSpPr>
        <p:spPr>
          <a:xfrm>
            <a:off x="465138" y="3939082"/>
            <a:ext cx="4771024" cy="1009734"/>
          </a:xfrm>
          <a:prstGeom prst="rect">
            <a:avLst/>
          </a:prstGeom>
          <a:solidFill>
            <a:schemeClr val="accent6"/>
          </a:solidFill>
          <a:ln>
            <a:solidFill>
              <a:schemeClr val="tx1"/>
            </a:solidFill>
          </a:ln>
        </p:spPr>
        <p:txBody>
          <a:bodyPr vert="horz" wrap="square" lIns="72000" tIns="72000" rIns="72000" bIns="72000" rtlCol="0" anchor="ct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spcAft>
                <a:spcPts val="600"/>
              </a:spcAft>
            </a:pPr>
            <a:r>
              <a:rPr lang="en-US" sz="2200">
                <a:solidFill>
                  <a:schemeClr val="tx1"/>
                </a:solidFill>
              </a:rPr>
              <a:t>File-storage accounts</a:t>
            </a:r>
          </a:p>
          <a:p>
            <a:pPr algn="ctr">
              <a:spcBef>
                <a:spcPts val="600"/>
              </a:spcBef>
              <a:spcAft>
                <a:spcPts val="600"/>
              </a:spcAft>
            </a:pPr>
            <a:r>
              <a:rPr lang="en-US" sz="1800" spc="0">
                <a:solidFill>
                  <a:schemeClr val="tx1"/>
                </a:solidFill>
              </a:rPr>
              <a:t>Files only</a:t>
            </a:r>
          </a:p>
        </p:txBody>
      </p:sp>
    </p:spTree>
    <p:extLst>
      <p:ext uri="{BB962C8B-B14F-4D97-AF65-F5344CB8AC3E}">
        <p14:creationId xmlns:p14="http://schemas.microsoft.com/office/powerpoint/2010/main" val="424148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childTnLst>
                                </p:cTn>
                              </p:par>
                              <p:par>
                                <p:cTn id="22" presetID="10" presetClass="entr" presetSubtype="0" fill="hold" nodeType="withEffect">
                                  <p:stCondLst>
                                    <p:cond delay="1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20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30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400"/>
                                  </p:stCondLst>
                                  <p:childTnLst>
                                    <p:set>
                                      <p:cBhvr>
                                        <p:cTn id="41" dur="1" fill="hold">
                                          <p:stCondLst>
                                            <p:cond delay="0"/>
                                          </p:stCondLst>
                                        </p:cTn>
                                        <p:tgtEl>
                                          <p:spTgt spid="2056"/>
                                        </p:tgtEl>
                                        <p:attrNameLst>
                                          <p:attrName>style.visibility</p:attrName>
                                        </p:attrNameLst>
                                      </p:cBhvr>
                                      <p:to>
                                        <p:strVal val="visible"/>
                                      </p:to>
                                    </p:set>
                                    <p:animEffect transition="in" filter="fade">
                                      <p:cBhvr>
                                        <p:cTn id="42" dur="500"/>
                                        <p:tgtEl>
                                          <p:spTgt spid="2056"/>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5" grpId="0"/>
      <p:bldP spid="11" grpId="0"/>
      <p:bldP spid="12" grpId="0"/>
      <p:bldP spid="13" grpId="0"/>
      <p:bldP spid="20"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GB" b="1" dirty="0"/>
              <a:t>Azure Storage Account Types (2 of 2)</a:t>
            </a:r>
            <a:endParaRPr lang="en-US" b="1" dirty="0"/>
          </a:p>
        </p:txBody>
      </p:sp>
      <p:graphicFrame>
        <p:nvGraphicFramePr>
          <p:cNvPr id="3" name="Table 3">
            <a:extLst>
              <a:ext uri="{FF2B5EF4-FFF2-40B4-BE49-F238E27FC236}">
                <a16:creationId xmlns:a16="http://schemas.microsoft.com/office/drawing/2014/main" id="{446703D3-F99D-4963-838B-BD38446DC221}"/>
              </a:ext>
            </a:extLst>
          </p:cNvPr>
          <p:cNvGraphicFramePr>
            <a:graphicFrameLocks noGrp="1"/>
          </p:cNvGraphicFramePr>
          <p:nvPr>
            <p:ph type="tbl" sz="quarter" idx="10"/>
            <p:extLst>
              <p:ext uri="{D42A27DB-BD31-4B8C-83A1-F6EECF244321}">
                <p14:modId xmlns:p14="http://schemas.microsoft.com/office/powerpoint/2010/main" val="3479494284"/>
              </p:ext>
            </p:extLst>
          </p:nvPr>
        </p:nvGraphicFramePr>
        <p:xfrm>
          <a:off x="433868" y="1416338"/>
          <a:ext cx="11568738" cy="3845560"/>
        </p:xfrm>
        <a:graphic>
          <a:graphicData uri="http://schemas.openxmlformats.org/drawingml/2006/table">
            <a:tbl>
              <a:tblPr firstRow="1" bandRow="1">
                <a:tableStyleId>{5C22544A-7EE6-4342-B048-85BDC9FD1C3A}</a:tableStyleId>
              </a:tblPr>
              <a:tblGrid>
                <a:gridCol w="2634003">
                  <a:extLst>
                    <a:ext uri="{9D8B030D-6E8A-4147-A177-3AD203B41FA5}">
                      <a16:colId xmlns:a16="http://schemas.microsoft.com/office/drawing/2014/main" val="150520039"/>
                    </a:ext>
                  </a:extLst>
                </a:gridCol>
                <a:gridCol w="3168143">
                  <a:extLst>
                    <a:ext uri="{9D8B030D-6E8A-4147-A177-3AD203B41FA5}">
                      <a16:colId xmlns:a16="http://schemas.microsoft.com/office/drawing/2014/main" val="2782246318"/>
                    </a:ext>
                  </a:extLst>
                </a:gridCol>
                <a:gridCol w="2883296">
                  <a:extLst>
                    <a:ext uri="{9D8B030D-6E8A-4147-A177-3AD203B41FA5}">
                      <a16:colId xmlns:a16="http://schemas.microsoft.com/office/drawing/2014/main" val="1848140701"/>
                    </a:ext>
                  </a:extLst>
                </a:gridCol>
                <a:gridCol w="2883296">
                  <a:extLst>
                    <a:ext uri="{9D8B030D-6E8A-4147-A177-3AD203B41FA5}">
                      <a16:colId xmlns:a16="http://schemas.microsoft.com/office/drawing/2014/main" val="79633185"/>
                    </a:ext>
                  </a:extLst>
                </a:gridCol>
              </a:tblGrid>
              <a:tr h="370840">
                <a:tc>
                  <a:txBody>
                    <a:bodyPr/>
                    <a:lstStyle/>
                    <a:p>
                      <a:pPr algn="l"/>
                      <a:r>
                        <a:rPr lang="en-US" b="1" dirty="0">
                          <a:solidFill>
                            <a:schemeClr val="bg1"/>
                          </a:solidFill>
                          <a:effectLst/>
                          <a:latin typeface="+mj-lt"/>
                        </a:rPr>
                        <a:t>Storage account type</a:t>
                      </a:r>
                    </a:p>
                  </a:txBody>
                  <a:tcPr anchor="ctr">
                    <a:solidFill>
                      <a:schemeClr val="accent4">
                        <a:lumMod val="50000"/>
                      </a:schemeClr>
                    </a:solidFill>
                  </a:tcPr>
                </a:tc>
                <a:tc>
                  <a:txBody>
                    <a:bodyPr/>
                    <a:lstStyle/>
                    <a:p>
                      <a:pPr algn="l"/>
                      <a:r>
                        <a:rPr lang="en-US" b="1">
                          <a:solidFill>
                            <a:schemeClr val="bg1"/>
                          </a:solidFill>
                          <a:effectLst/>
                          <a:latin typeface="+mj-lt"/>
                        </a:rPr>
                        <a:t>Supported services</a:t>
                      </a:r>
                      <a:endParaRPr lang="en-US">
                        <a:solidFill>
                          <a:schemeClr val="bg1"/>
                        </a:solidFill>
                        <a:effectLst/>
                        <a:latin typeface="+mj-lt"/>
                      </a:endParaRPr>
                    </a:p>
                  </a:txBody>
                  <a:tcPr anchor="ctr">
                    <a:solidFill>
                      <a:schemeClr val="accent4">
                        <a:lumMod val="50000"/>
                      </a:schemeClr>
                    </a:solidFill>
                  </a:tcPr>
                </a:tc>
                <a:tc>
                  <a:txBody>
                    <a:bodyPr/>
                    <a:lstStyle/>
                    <a:p>
                      <a:pPr algn="l"/>
                      <a:r>
                        <a:rPr lang="en-US" b="1">
                          <a:solidFill>
                            <a:schemeClr val="bg1"/>
                          </a:solidFill>
                          <a:effectLst/>
                          <a:latin typeface="+mj-lt"/>
                        </a:rPr>
                        <a:t>Supported performance tiers</a:t>
                      </a:r>
                      <a:endParaRPr lang="en-US">
                        <a:solidFill>
                          <a:schemeClr val="bg1"/>
                        </a:solidFill>
                        <a:effectLst/>
                        <a:latin typeface="+mj-lt"/>
                      </a:endParaRPr>
                    </a:p>
                  </a:txBody>
                  <a:tcPr anchor="ctr">
                    <a:solidFill>
                      <a:schemeClr val="accent4">
                        <a:lumMod val="50000"/>
                      </a:schemeClr>
                    </a:solidFill>
                  </a:tcPr>
                </a:tc>
                <a:tc>
                  <a:txBody>
                    <a:bodyPr/>
                    <a:lstStyle/>
                    <a:p>
                      <a:pPr algn="l"/>
                      <a:r>
                        <a:rPr lang="en-US" b="1" dirty="0">
                          <a:solidFill>
                            <a:schemeClr val="bg1"/>
                          </a:solidFill>
                          <a:effectLst/>
                          <a:latin typeface="+mj-lt"/>
                        </a:rPr>
                        <a:t>Replication options</a:t>
                      </a:r>
                      <a:endParaRPr lang="en-US" dirty="0">
                        <a:solidFill>
                          <a:schemeClr val="bg1"/>
                        </a:solidFill>
                        <a:effectLst/>
                        <a:latin typeface="+mj-lt"/>
                      </a:endParaRPr>
                    </a:p>
                  </a:txBody>
                  <a:tcPr anchor="ctr">
                    <a:solidFill>
                      <a:schemeClr val="accent4">
                        <a:lumMod val="50000"/>
                      </a:schemeClr>
                    </a:solidFill>
                  </a:tcPr>
                </a:tc>
                <a:extLst>
                  <a:ext uri="{0D108BD9-81ED-4DB2-BD59-A6C34878D82A}">
                    <a16:rowId xmlns:a16="http://schemas.microsoft.com/office/drawing/2014/main" val="908197077"/>
                  </a:ext>
                </a:extLst>
              </a:tr>
              <a:tr h="370840">
                <a:tc>
                  <a:txBody>
                    <a:bodyPr/>
                    <a:lstStyle/>
                    <a:p>
                      <a:pPr algn="l"/>
                      <a:r>
                        <a:rPr lang="en-US" b="1" dirty="0" err="1">
                          <a:effectLst/>
                          <a:latin typeface="+mj-lt"/>
                        </a:rPr>
                        <a:t>BlobStorage</a:t>
                      </a:r>
                      <a:endParaRPr lang="en-US" b="1" dirty="0">
                        <a:effectLst/>
                        <a:latin typeface="+mj-lt"/>
                      </a:endParaRPr>
                    </a:p>
                  </a:txBody>
                  <a:tcPr anchor="ctr">
                    <a:solidFill>
                      <a:schemeClr val="bg1">
                        <a:lumMod val="85000"/>
                      </a:schemeClr>
                    </a:solidFill>
                  </a:tcPr>
                </a:tc>
                <a:tc>
                  <a:txBody>
                    <a:bodyPr/>
                    <a:lstStyle/>
                    <a:p>
                      <a:pPr algn="l"/>
                      <a:r>
                        <a:rPr lang="en-US">
                          <a:effectLst/>
                          <a:latin typeface="+mj-lt"/>
                        </a:rPr>
                        <a:t>Blob (block blobs and append blobs only)</a:t>
                      </a:r>
                    </a:p>
                  </a:txBody>
                  <a:tcPr anchor="ctr"/>
                </a:tc>
                <a:tc>
                  <a:txBody>
                    <a:bodyPr/>
                    <a:lstStyle/>
                    <a:p>
                      <a:pPr algn="l"/>
                      <a:r>
                        <a:rPr lang="en-US" dirty="0">
                          <a:effectLst/>
                          <a:latin typeface="+mj-lt"/>
                        </a:rPr>
                        <a:t>Standard</a:t>
                      </a:r>
                    </a:p>
                  </a:txBody>
                  <a:tcPr anchor="ctr"/>
                </a:tc>
                <a:tc>
                  <a:txBody>
                    <a:bodyPr/>
                    <a:lstStyle/>
                    <a:p>
                      <a:pPr algn="l"/>
                      <a:r>
                        <a:rPr lang="en-US">
                          <a:effectLst/>
                          <a:latin typeface="+mj-lt"/>
                        </a:rPr>
                        <a:t>LRS, GRS, RA-GRS</a:t>
                      </a:r>
                    </a:p>
                  </a:txBody>
                  <a:tcPr anchor="ctr"/>
                </a:tc>
                <a:extLst>
                  <a:ext uri="{0D108BD9-81ED-4DB2-BD59-A6C34878D82A}">
                    <a16:rowId xmlns:a16="http://schemas.microsoft.com/office/drawing/2014/main" val="838739346"/>
                  </a:ext>
                </a:extLst>
              </a:tr>
              <a:tr h="370840">
                <a:tc>
                  <a:txBody>
                    <a:bodyPr/>
                    <a:lstStyle/>
                    <a:p>
                      <a:pPr algn="l"/>
                      <a:r>
                        <a:rPr lang="en-US" b="1">
                          <a:effectLst/>
                          <a:latin typeface="+mj-lt"/>
                        </a:rPr>
                        <a:t>General-purpose V1</a:t>
                      </a:r>
                    </a:p>
                  </a:txBody>
                  <a:tcPr anchor="ctr">
                    <a:solidFill>
                      <a:schemeClr val="bg1">
                        <a:lumMod val="85000"/>
                      </a:schemeClr>
                    </a:solidFill>
                  </a:tcPr>
                </a:tc>
                <a:tc>
                  <a:txBody>
                    <a:bodyPr/>
                    <a:lstStyle/>
                    <a:p>
                      <a:pPr algn="l"/>
                      <a:r>
                        <a:rPr lang="en-US">
                          <a:effectLst/>
                          <a:latin typeface="+mj-lt"/>
                        </a:rPr>
                        <a:t>Blob, File, Queue, Table, and Disk</a:t>
                      </a:r>
                    </a:p>
                  </a:txBody>
                  <a:tcPr anchor="ctr"/>
                </a:tc>
                <a:tc>
                  <a:txBody>
                    <a:bodyPr/>
                    <a:lstStyle/>
                    <a:p>
                      <a:pPr algn="l"/>
                      <a:r>
                        <a:rPr lang="en-US">
                          <a:effectLst/>
                          <a:latin typeface="+mj-lt"/>
                        </a:rPr>
                        <a:t>Standard, Premium</a:t>
                      </a:r>
                    </a:p>
                  </a:txBody>
                  <a:tcPr anchor="ctr"/>
                </a:tc>
                <a:tc>
                  <a:txBody>
                    <a:bodyPr/>
                    <a:lstStyle/>
                    <a:p>
                      <a:pPr algn="l"/>
                      <a:r>
                        <a:rPr lang="en-US">
                          <a:effectLst/>
                          <a:latin typeface="+mj-lt"/>
                        </a:rPr>
                        <a:t>LRS, GRS, RA-GRS</a:t>
                      </a:r>
                    </a:p>
                  </a:txBody>
                  <a:tcPr anchor="ctr"/>
                </a:tc>
                <a:extLst>
                  <a:ext uri="{0D108BD9-81ED-4DB2-BD59-A6C34878D82A}">
                    <a16:rowId xmlns:a16="http://schemas.microsoft.com/office/drawing/2014/main" val="3478164940"/>
                  </a:ext>
                </a:extLst>
              </a:tr>
              <a:tr h="370840">
                <a:tc>
                  <a:txBody>
                    <a:bodyPr/>
                    <a:lstStyle/>
                    <a:p>
                      <a:pPr algn="l"/>
                      <a:r>
                        <a:rPr lang="en-US" b="1">
                          <a:effectLst/>
                          <a:latin typeface="+mj-lt"/>
                        </a:rPr>
                        <a:t>General-purpose V2</a:t>
                      </a:r>
                    </a:p>
                  </a:txBody>
                  <a:tcPr anchor="ctr">
                    <a:solidFill>
                      <a:schemeClr val="bg1">
                        <a:lumMod val="85000"/>
                      </a:schemeClr>
                    </a:solidFill>
                  </a:tcPr>
                </a:tc>
                <a:tc>
                  <a:txBody>
                    <a:bodyPr/>
                    <a:lstStyle/>
                    <a:p>
                      <a:pPr algn="l"/>
                      <a:r>
                        <a:rPr lang="en-US">
                          <a:effectLst/>
                          <a:latin typeface="+mj-lt"/>
                        </a:rPr>
                        <a:t>Blob, File, Queue, Table, and Disk</a:t>
                      </a:r>
                    </a:p>
                  </a:txBody>
                  <a:tcPr anchor="ctr"/>
                </a:tc>
                <a:tc>
                  <a:txBody>
                    <a:bodyPr/>
                    <a:lstStyle/>
                    <a:p>
                      <a:pPr algn="l"/>
                      <a:r>
                        <a:rPr lang="en-US" dirty="0">
                          <a:effectLst/>
                          <a:latin typeface="+mj-lt"/>
                        </a:rPr>
                        <a:t>Standard, Premium</a:t>
                      </a:r>
                    </a:p>
                  </a:txBody>
                  <a:tcPr anchor="ctr"/>
                </a:tc>
                <a:tc>
                  <a:txBody>
                    <a:bodyPr/>
                    <a:lstStyle/>
                    <a:p>
                      <a:pPr algn="l"/>
                      <a:r>
                        <a:rPr lang="en-US">
                          <a:effectLst/>
                          <a:latin typeface="+mj-lt"/>
                        </a:rPr>
                        <a:t>LRS, GRS, RA-GRS, ZRS, ZGRS (preview), RA-ZGRS (preview)</a:t>
                      </a:r>
                    </a:p>
                  </a:txBody>
                  <a:tcPr anchor="ctr"/>
                </a:tc>
                <a:extLst>
                  <a:ext uri="{0D108BD9-81ED-4DB2-BD59-A6C34878D82A}">
                    <a16:rowId xmlns:a16="http://schemas.microsoft.com/office/drawing/2014/main" val="4235743965"/>
                  </a:ext>
                </a:extLst>
              </a:tr>
              <a:tr h="0">
                <a:tc>
                  <a:txBody>
                    <a:bodyPr/>
                    <a:lstStyle/>
                    <a:p>
                      <a:pPr algn="l"/>
                      <a:r>
                        <a:rPr lang="en-US" b="1">
                          <a:effectLst/>
                          <a:latin typeface="+mj-lt"/>
                        </a:rPr>
                        <a:t>Block blob storage</a:t>
                      </a:r>
                    </a:p>
                  </a:txBody>
                  <a:tcPr anchor="ctr">
                    <a:solidFill>
                      <a:schemeClr val="bg1">
                        <a:lumMod val="85000"/>
                      </a:schemeClr>
                    </a:solidFill>
                  </a:tcPr>
                </a:tc>
                <a:tc>
                  <a:txBody>
                    <a:bodyPr/>
                    <a:lstStyle/>
                    <a:p>
                      <a:pPr algn="l"/>
                      <a:r>
                        <a:rPr lang="en-US">
                          <a:effectLst/>
                          <a:latin typeface="+mj-lt"/>
                        </a:rPr>
                        <a:t>Blob (block blobs and append blobs only)</a:t>
                      </a:r>
                    </a:p>
                  </a:txBody>
                  <a:tcPr anchor="ctr"/>
                </a:tc>
                <a:tc>
                  <a:txBody>
                    <a:bodyPr/>
                    <a:lstStyle/>
                    <a:p>
                      <a:pPr algn="l"/>
                      <a:r>
                        <a:rPr lang="en-US">
                          <a:effectLst/>
                          <a:latin typeface="+mj-lt"/>
                        </a:rPr>
                        <a:t>Premium</a:t>
                      </a:r>
                    </a:p>
                  </a:txBody>
                  <a:tcPr anchor="ctr"/>
                </a:tc>
                <a:tc>
                  <a:txBody>
                    <a:bodyPr/>
                    <a:lstStyle/>
                    <a:p>
                      <a:pPr algn="l"/>
                      <a:r>
                        <a:rPr lang="en-US">
                          <a:effectLst/>
                          <a:latin typeface="+mj-lt"/>
                        </a:rPr>
                        <a:t>LRS, ZRS (limited regions)​</a:t>
                      </a:r>
                    </a:p>
                  </a:txBody>
                  <a:tcPr anchor="ctr"/>
                </a:tc>
                <a:extLst>
                  <a:ext uri="{0D108BD9-81ED-4DB2-BD59-A6C34878D82A}">
                    <a16:rowId xmlns:a16="http://schemas.microsoft.com/office/drawing/2014/main" val="272947642"/>
                  </a:ext>
                </a:extLst>
              </a:tr>
              <a:tr h="370840">
                <a:tc>
                  <a:txBody>
                    <a:bodyPr/>
                    <a:lstStyle/>
                    <a:p>
                      <a:pPr algn="l"/>
                      <a:r>
                        <a:rPr lang="en-US" b="1" dirty="0" err="1">
                          <a:effectLst/>
                          <a:latin typeface="+mj-lt"/>
                        </a:rPr>
                        <a:t>FileStorage</a:t>
                      </a:r>
                      <a:endParaRPr lang="en-US" b="1" dirty="0">
                        <a:effectLst/>
                        <a:latin typeface="+mj-lt"/>
                      </a:endParaRPr>
                    </a:p>
                  </a:txBody>
                  <a:tcPr anchor="ctr">
                    <a:solidFill>
                      <a:schemeClr val="bg1">
                        <a:lumMod val="85000"/>
                      </a:schemeClr>
                    </a:solidFill>
                  </a:tcPr>
                </a:tc>
                <a:tc>
                  <a:txBody>
                    <a:bodyPr/>
                    <a:lstStyle/>
                    <a:p>
                      <a:pPr algn="l"/>
                      <a:r>
                        <a:rPr lang="en-US">
                          <a:effectLst/>
                          <a:latin typeface="+mj-lt"/>
                        </a:rPr>
                        <a:t>Files only</a:t>
                      </a:r>
                    </a:p>
                  </a:txBody>
                  <a:tcPr anchor="ctr"/>
                </a:tc>
                <a:tc>
                  <a:txBody>
                    <a:bodyPr/>
                    <a:lstStyle/>
                    <a:p>
                      <a:pPr algn="l"/>
                      <a:r>
                        <a:rPr lang="en-US">
                          <a:effectLst/>
                          <a:latin typeface="+mj-lt"/>
                        </a:rPr>
                        <a:t>Premium</a:t>
                      </a:r>
                    </a:p>
                  </a:txBody>
                  <a:tcPr anchor="ctr"/>
                </a:tc>
                <a:tc>
                  <a:txBody>
                    <a:bodyPr/>
                    <a:lstStyle/>
                    <a:p>
                      <a:pPr algn="l"/>
                      <a:r>
                        <a:rPr lang="en-US" dirty="0">
                          <a:effectLst/>
                          <a:latin typeface="+mj-lt"/>
                        </a:rPr>
                        <a:t>LRS, ZRS (limited regions)​</a:t>
                      </a:r>
                    </a:p>
                  </a:txBody>
                  <a:tcPr anchor="ctr"/>
                </a:tc>
                <a:extLst>
                  <a:ext uri="{0D108BD9-81ED-4DB2-BD59-A6C34878D82A}">
                    <a16:rowId xmlns:a16="http://schemas.microsoft.com/office/drawing/2014/main" val="2269435056"/>
                  </a:ext>
                </a:extLst>
              </a:tr>
            </a:tbl>
          </a:graphicData>
        </a:graphic>
      </p:graphicFrame>
      <p:pic>
        <p:nvPicPr>
          <p:cNvPr id="2" name="Graphic 1">
            <a:extLst>
              <a:ext uri="{FF2B5EF4-FFF2-40B4-BE49-F238E27FC236}">
                <a16:creationId xmlns:a16="http://schemas.microsoft.com/office/drawing/2014/main" id="{5650C142-B108-4D8F-8A64-C89370CA57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47544" y="5634295"/>
            <a:ext cx="644375" cy="644375"/>
          </a:xfrm>
          <a:prstGeom prst="rect">
            <a:avLst/>
          </a:prstGeom>
        </p:spPr>
      </p:pic>
    </p:spTree>
    <p:extLst>
      <p:ext uri="{BB962C8B-B14F-4D97-AF65-F5344CB8AC3E}">
        <p14:creationId xmlns:p14="http://schemas.microsoft.com/office/powerpoint/2010/main" val="20488821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Storage Account Replication Features (1 of 5)</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4233" y="1445646"/>
            <a:ext cx="9572625" cy="3247043"/>
          </a:xfrm>
        </p:spPr>
        <p:txBody>
          <a:bodyPr/>
          <a:lstStyle/>
          <a:p>
            <a:pPr marL="0" indent="0">
              <a:spcAft>
                <a:spcPts val="600"/>
              </a:spcAft>
              <a:buNone/>
            </a:pPr>
            <a:r>
              <a:rPr lang="en-US" sz="2400" b="1" dirty="0">
                <a:latin typeface="+mj-lt"/>
              </a:rPr>
              <a:t>Data redundancy:</a:t>
            </a:r>
          </a:p>
          <a:p>
            <a:pPr marL="571500" lvl="1" indent="-342900">
              <a:spcAft>
                <a:spcPts val="600"/>
              </a:spcAft>
              <a:buFont typeface="Arial" panose="020B0604020202020204" pitchFamily="34" charset="0"/>
              <a:buChar char="•"/>
            </a:pPr>
            <a:r>
              <a:rPr lang="en-US" sz="2400" dirty="0">
                <a:latin typeface="+mj-lt"/>
              </a:rPr>
              <a:t>Locally redundant storage (LRS)</a:t>
            </a:r>
          </a:p>
          <a:p>
            <a:pPr marL="571500" lvl="1" indent="-342900">
              <a:spcAft>
                <a:spcPts val="600"/>
              </a:spcAft>
              <a:buFont typeface="Arial" panose="020B0604020202020204" pitchFamily="34" charset="0"/>
              <a:buChar char="•"/>
            </a:pPr>
            <a:r>
              <a:rPr lang="en-US" sz="2400" dirty="0">
                <a:latin typeface="+mj-lt"/>
              </a:rPr>
              <a:t>Zone-redundant storage (ZRS)</a:t>
            </a:r>
          </a:p>
          <a:p>
            <a:pPr marL="571500" lvl="1" indent="-342900">
              <a:spcAft>
                <a:spcPts val="600"/>
              </a:spcAft>
              <a:buFont typeface="Arial" panose="020B0604020202020204" pitchFamily="34" charset="0"/>
              <a:buChar char="•"/>
            </a:pPr>
            <a:r>
              <a:rPr lang="en-US" sz="2400" dirty="0">
                <a:latin typeface="+mj-lt"/>
              </a:rPr>
              <a:t>Geographically redundant storage (GRS)</a:t>
            </a:r>
          </a:p>
          <a:p>
            <a:pPr marL="571500" lvl="1" indent="-342900">
              <a:spcAft>
                <a:spcPts val="600"/>
              </a:spcAft>
              <a:buFont typeface="Arial" panose="020B0604020202020204" pitchFamily="34" charset="0"/>
              <a:buChar char="•"/>
            </a:pPr>
            <a:r>
              <a:rPr lang="en-US" sz="2400" dirty="0">
                <a:latin typeface="+mj-lt"/>
              </a:rPr>
              <a:t>Read-access geo-redundant storage (RA-GRS)</a:t>
            </a:r>
          </a:p>
          <a:p>
            <a:pPr indent="0">
              <a:spcAft>
                <a:spcPts val="600"/>
              </a:spcAft>
              <a:buNone/>
            </a:pPr>
            <a:endParaRPr lang="en-US" dirty="0"/>
          </a:p>
          <a:p>
            <a:pPr>
              <a:spcAft>
                <a:spcPts val="600"/>
              </a:spcAft>
            </a:pPr>
            <a:endParaRPr lang="en-US" dirty="0"/>
          </a:p>
          <a:p>
            <a:pPr lvl="1">
              <a:spcAft>
                <a:spcPts val="600"/>
              </a:spcAft>
            </a:pPr>
            <a:endParaRPr lang="en-US" dirty="0"/>
          </a:p>
        </p:txBody>
      </p:sp>
      <p:pic>
        <p:nvPicPr>
          <p:cNvPr id="2" name="Graphic 1">
            <a:extLst>
              <a:ext uri="{FF2B5EF4-FFF2-40B4-BE49-F238E27FC236}">
                <a16:creationId xmlns:a16="http://schemas.microsoft.com/office/drawing/2014/main" id="{ED059C34-B7B1-47CB-94CB-B6D122C5C5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99579" y="5750287"/>
            <a:ext cx="666691" cy="666691"/>
          </a:xfrm>
          <a:prstGeom prst="rect">
            <a:avLst/>
          </a:prstGeom>
        </p:spPr>
      </p:pic>
    </p:spTree>
    <p:extLst>
      <p:ext uri="{BB962C8B-B14F-4D97-AF65-F5344CB8AC3E}">
        <p14:creationId xmlns:p14="http://schemas.microsoft.com/office/powerpoint/2010/main" val="2446348185"/>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2741</Words>
  <Application>Microsoft Office PowerPoint</Application>
  <PresentationFormat>Custom</PresentationFormat>
  <Paragraphs>400</Paragraphs>
  <Slides>55</Slides>
  <Notes>18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55</vt:i4>
      </vt:variant>
    </vt:vector>
  </HeadingPairs>
  <TitlesOfParts>
    <vt:vector size="65" baseType="lpstr">
      <vt:lpstr>Arial</vt:lpstr>
      <vt:lpstr>Consolas</vt:lpstr>
      <vt:lpstr>Segoe UI</vt:lpstr>
      <vt:lpstr>Segoe UI Light</vt:lpstr>
      <vt:lpstr>Segoe UI Semibold</vt:lpstr>
      <vt:lpstr>Wingdings</vt:lpstr>
      <vt:lpstr>Azure 1</vt:lpstr>
      <vt:lpstr>Azure 2</vt:lpstr>
      <vt:lpstr>Dynamics 365</vt:lpstr>
      <vt:lpstr>Office 365 PPT Template - 2017</vt:lpstr>
      <vt:lpstr>AZ-303: Microsoft Azure Architect Technologies</vt:lpstr>
      <vt:lpstr>Module 5: Implement Storage Accounts </vt:lpstr>
      <vt:lpstr>Learning Objectives  </vt:lpstr>
      <vt:lpstr> Storage Accounts</vt:lpstr>
      <vt:lpstr>Azure Storage</vt:lpstr>
      <vt:lpstr>Azure Storage Services</vt:lpstr>
      <vt:lpstr>Azure Storage Account Types (1 of 2)</vt:lpstr>
      <vt:lpstr>Azure Storage Account Types (2 of 2)</vt:lpstr>
      <vt:lpstr>Azure Storage Account Replication Features (1 of 5)</vt:lpstr>
      <vt:lpstr>Azure Storage Account Replication Features (2 of 5)</vt:lpstr>
      <vt:lpstr>Azure Storage Account Replication Features (3 of 5)</vt:lpstr>
      <vt:lpstr>Azure Storage Account Replication Features (4 of 5)</vt:lpstr>
      <vt:lpstr>Azure Storage Account Replication Features (5 of 5)</vt:lpstr>
      <vt:lpstr>Accessing Storage</vt:lpstr>
      <vt:lpstr>Securing Storage Endpoints</vt:lpstr>
      <vt:lpstr>Demonstration: Securing storage endpoints</vt:lpstr>
      <vt:lpstr> Blob Storage</vt:lpstr>
      <vt:lpstr>Blob Storage</vt:lpstr>
      <vt:lpstr>Blob Containers</vt:lpstr>
      <vt:lpstr>Blob Access Tiers</vt:lpstr>
      <vt:lpstr>Blob Lifecycle Management</vt:lpstr>
      <vt:lpstr>Uploading Blobs</vt:lpstr>
      <vt:lpstr>Storage Pricing</vt:lpstr>
      <vt:lpstr>Demonstration: Blob Storage</vt:lpstr>
      <vt:lpstr> Storage Security</vt:lpstr>
      <vt:lpstr>Storage Security</vt:lpstr>
      <vt:lpstr>Storage Account Keys</vt:lpstr>
      <vt:lpstr>Shared Access Signatures</vt:lpstr>
      <vt:lpstr>URI and SAS Parameters</vt:lpstr>
      <vt:lpstr>Demonstration: SAS (Portal)</vt:lpstr>
      <vt:lpstr>Storage Service Encryption (SSE)</vt:lpstr>
      <vt:lpstr>Customer Managed Keys</vt:lpstr>
      <vt:lpstr>Storage Security Best Practices</vt:lpstr>
      <vt:lpstr> Accessing Blobs and Queues using AAD</vt:lpstr>
      <vt:lpstr>Authorize Access to Blobs and Queues using AAD</vt:lpstr>
      <vt:lpstr>Overview of Azure AD for Blobs and Queues</vt:lpstr>
      <vt:lpstr>RBAC Roles for Access</vt:lpstr>
      <vt:lpstr>Resource Scope</vt:lpstr>
      <vt:lpstr>Access Data with an Azure AD Account</vt:lpstr>
      <vt:lpstr>Storage Account Keys</vt:lpstr>
      <vt:lpstr>Managing Storage </vt:lpstr>
      <vt:lpstr>Import and Export Service (1 of 2)</vt:lpstr>
      <vt:lpstr>Import and Export Service (2 of 2)</vt:lpstr>
      <vt:lpstr>AzCopy</vt:lpstr>
      <vt:lpstr>Data Transfer Tool Selection</vt:lpstr>
      <vt:lpstr>Demonstration: AzCopy</vt:lpstr>
      <vt:lpstr> Configure Azure Storage Firewalls and Virtual Networks</vt:lpstr>
      <vt:lpstr>Azure Storage Firewalls and Virtual Networks</vt:lpstr>
      <vt:lpstr>Change the Default Network Access Rule</vt:lpstr>
      <vt:lpstr>Grant Access from a Virtual Network</vt:lpstr>
      <vt:lpstr>Grant Access from an Internet IP Range</vt:lpstr>
      <vt:lpstr>Instructor Led Labs: Implementing and configuring Azure Storage File and Blob Services</vt:lpstr>
      <vt:lpstr>Module 5 Review Questions</vt:lpstr>
      <vt:lpstr>Online Role-based training resources:  Microsoft Learn https://docs.microsoft.com/en-us/learn/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2020-06-25T21:47:56Z</dcterms:created>
  <dcterms:modified xsi:type="dcterms:W3CDTF">2020-09-03T17:07:16Z</dcterms:modified>
</cp:coreProperties>
</file>